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5377" r:id="rId2"/>
  </p:sldMasterIdLst>
  <p:notesMasterIdLst>
    <p:notesMasterId r:id="rId73"/>
  </p:notesMasterIdLst>
  <p:handoutMasterIdLst>
    <p:handoutMasterId r:id="rId74"/>
  </p:handoutMasterIdLst>
  <p:sldIdLst>
    <p:sldId id="280" r:id="rId3"/>
    <p:sldId id="278" r:id="rId4"/>
    <p:sldId id="337" r:id="rId5"/>
    <p:sldId id="341" r:id="rId6"/>
    <p:sldId id="342" r:id="rId7"/>
    <p:sldId id="343" r:id="rId8"/>
    <p:sldId id="344" r:id="rId9"/>
    <p:sldId id="414" r:id="rId10"/>
    <p:sldId id="348" r:id="rId11"/>
    <p:sldId id="349" r:id="rId12"/>
    <p:sldId id="405" r:id="rId13"/>
    <p:sldId id="338" r:id="rId14"/>
    <p:sldId id="350" r:id="rId15"/>
    <p:sldId id="351" r:id="rId16"/>
    <p:sldId id="352" r:id="rId17"/>
    <p:sldId id="353" r:id="rId18"/>
    <p:sldId id="354" r:id="rId19"/>
    <p:sldId id="356" r:id="rId20"/>
    <p:sldId id="355" r:id="rId21"/>
    <p:sldId id="357" r:id="rId22"/>
    <p:sldId id="358" r:id="rId23"/>
    <p:sldId id="359" r:id="rId24"/>
    <p:sldId id="361" r:id="rId25"/>
    <p:sldId id="363" r:id="rId26"/>
    <p:sldId id="364" r:id="rId27"/>
    <p:sldId id="366" r:id="rId28"/>
    <p:sldId id="365" r:id="rId29"/>
    <p:sldId id="369" r:id="rId30"/>
    <p:sldId id="367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9" r:id="rId39"/>
    <p:sldId id="380" r:id="rId40"/>
    <p:sldId id="382" r:id="rId41"/>
    <p:sldId id="381" r:id="rId42"/>
    <p:sldId id="383" r:id="rId43"/>
    <p:sldId id="384" r:id="rId44"/>
    <p:sldId id="387" r:id="rId45"/>
    <p:sldId id="388" r:id="rId46"/>
    <p:sldId id="385" r:id="rId47"/>
    <p:sldId id="390" r:id="rId48"/>
    <p:sldId id="409" r:id="rId49"/>
    <p:sldId id="410" r:id="rId50"/>
    <p:sldId id="411" r:id="rId51"/>
    <p:sldId id="339" r:id="rId52"/>
    <p:sldId id="391" r:id="rId53"/>
    <p:sldId id="392" r:id="rId54"/>
    <p:sldId id="406" r:id="rId55"/>
    <p:sldId id="393" r:id="rId56"/>
    <p:sldId id="394" r:id="rId57"/>
    <p:sldId id="404" r:id="rId58"/>
    <p:sldId id="407" r:id="rId59"/>
    <p:sldId id="395" r:id="rId60"/>
    <p:sldId id="412" r:id="rId61"/>
    <p:sldId id="396" r:id="rId62"/>
    <p:sldId id="340" r:id="rId63"/>
    <p:sldId id="389" r:id="rId64"/>
    <p:sldId id="397" r:id="rId65"/>
    <p:sldId id="398" r:id="rId66"/>
    <p:sldId id="399" r:id="rId67"/>
    <p:sldId id="415" r:id="rId68"/>
    <p:sldId id="400" r:id="rId69"/>
    <p:sldId id="401" r:id="rId70"/>
    <p:sldId id="402" r:id="rId71"/>
    <p:sldId id="403" r:id="rId72"/>
  </p:sldIdLst>
  <p:sldSz cx="9144000" cy="6858000" type="screen4x3"/>
  <p:notesSz cx="6761163" cy="9931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6600"/>
    <a:srgbClr val="0000FF"/>
    <a:srgbClr val="FF66FF"/>
    <a:srgbClr val="33CCCC"/>
    <a:srgbClr val="FF3300"/>
    <a:srgbClr val="FF00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10" autoAdjust="0"/>
    <p:restoredTop sz="82535" autoAdjust="0"/>
  </p:normalViewPr>
  <p:slideViewPr>
    <p:cSldViewPr>
      <p:cViewPr>
        <p:scale>
          <a:sx n="58" d="100"/>
          <a:sy n="58" d="100"/>
        </p:scale>
        <p:origin x="-19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wmf"/><Relationship Id="rId18" Type="http://schemas.openxmlformats.org/officeDocument/2006/relationships/image" Target="../media/image4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17" Type="http://schemas.openxmlformats.org/officeDocument/2006/relationships/image" Target="../media/image42.wmf"/><Relationship Id="rId2" Type="http://schemas.openxmlformats.org/officeDocument/2006/relationships/image" Target="../media/image27.wmf"/><Relationship Id="rId16" Type="http://schemas.openxmlformats.org/officeDocument/2006/relationships/image" Target="../media/image41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5" Type="http://schemas.openxmlformats.org/officeDocument/2006/relationships/image" Target="../media/image4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Relationship Id="rId1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image" Target="../media/image26.wmf"/><Relationship Id="rId1" Type="http://schemas.openxmlformats.org/officeDocument/2006/relationships/image" Target="../media/image45.emf"/><Relationship Id="rId6" Type="http://schemas.openxmlformats.org/officeDocument/2006/relationships/image" Target="../media/image34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26.wmf"/><Relationship Id="rId1" Type="http://schemas.openxmlformats.org/officeDocument/2006/relationships/image" Target="../media/image54.emf"/><Relationship Id="rId5" Type="http://schemas.openxmlformats.org/officeDocument/2006/relationships/image" Target="../media/image47.wmf"/><Relationship Id="rId4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4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4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12" Type="http://schemas.openxmlformats.org/officeDocument/2006/relationships/image" Target="../media/image73.wmf"/><Relationship Id="rId2" Type="http://schemas.openxmlformats.org/officeDocument/2006/relationships/image" Target="../media/image63.wmf"/><Relationship Id="rId16" Type="http://schemas.openxmlformats.org/officeDocument/2006/relationships/image" Target="../media/image77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11" Type="http://schemas.openxmlformats.org/officeDocument/2006/relationships/image" Target="../media/image72.wmf"/><Relationship Id="rId5" Type="http://schemas.openxmlformats.org/officeDocument/2006/relationships/image" Target="../media/image66.wmf"/><Relationship Id="rId15" Type="http://schemas.openxmlformats.org/officeDocument/2006/relationships/image" Target="../media/image7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Relationship Id="rId14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9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92.wmf"/><Relationship Id="rId18" Type="http://schemas.openxmlformats.org/officeDocument/2006/relationships/image" Target="../media/image97.wmf"/><Relationship Id="rId3" Type="http://schemas.openxmlformats.org/officeDocument/2006/relationships/image" Target="../media/image75.wmf"/><Relationship Id="rId21" Type="http://schemas.openxmlformats.org/officeDocument/2006/relationships/image" Target="../media/image100.wmf"/><Relationship Id="rId7" Type="http://schemas.openxmlformats.org/officeDocument/2006/relationships/image" Target="../media/image64.wmf"/><Relationship Id="rId12" Type="http://schemas.openxmlformats.org/officeDocument/2006/relationships/image" Target="../media/image69.wmf"/><Relationship Id="rId17" Type="http://schemas.openxmlformats.org/officeDocument/2006/relationships/image" Target="../media/image96.wmf"/><Relationship Id="rId2" Type="http://schemas.openxmlformats.org/officeDocument/2006/relationships/image" Target="../media/image74.wmf"/><Relationship Id="rId16" Type="http://schemas.openxmlformats.org/officeDocument/2006/relationships/image" Target="../media/image95.wmf"/><Relationship Id="rId20" Type="http://schemas.openxmlformats.org/officeDocument/2006/relationships/image" Target="../media/image99.wmf"/><Relationship Id="rId1" Type="http://schemas.openxmlformats.org/officeDocument/2006/relationships/image" Target="../media/image70.wmf"/><Relationship Id="rId6" Type="http://schemas.openxmlformats.org/officeDocument/2006/relationships/image" Target="../media/image63.wmf"/><Relationship Id="rId11" Type="http://schemas.openxmlformats.org/officeDocument/2006/relationships/image" Target="../media/image68.wmf"/><Relationship Id="rId24" Type="http://schemas.openxmlformats.org/officeDocument/2006/relationships/image" Target="../media/image103.wmf"/><Relationship Id="rId5" Type="http://schemas.openxmlformats.org/officeDocument/2006/relationships/image" Target="../media/image62.wmf"/><Relationship Id="rId15" Type="http://schemas.openxmlformats.org/officeDocument/2006/relationships/image" Target="../media/image94.wmf"/><Relationship Id="rId23" Type="http://schemas.openxmlformats.org/officeDocument/2006/relationships/image" Target="../media/image102.wmf"/><Relationship Id="rId10" Type="http://schemas.openxmlformats.org/officeDocument/2006/relationships/image" Target="../media/image67.wmf"/><Relationship Id="rId19" Type="http://schemas.openxmlformats.org/officeDocument/2006/relationships/image" Target="../media/image98.wmf"/><Relationship Id="rId4" Type="http://schemas.openxmlformats.org/officeDocument/2006/relationships/image" Target="../media/image91.wmf"/><Relationship Id="rId9" Type="http://schemas.openxmlformats.org/officeDocument/2006/relationships/image" Target="../media/image66.wmf"/><Relationship Id="rId14" Type="http://schemas.openxmlformats.org/officeDocument/2006/relationships/image" Target="../media/image93.wmf"/><Relationship Id="rId22" Type="http://schemas.openxmlformats.org/officeDocument/2006/relationships/image" Target="../media/image10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44.emf"/><Relationship Id="rId7" Type="http://schemas.openxmlformats.org/officeDocument/2006/relationships/image" Target="../media/image148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Relationship Id="rId9" Type="http://schemas.openxmlformats.org/officeDocument/2006/relationships/image" Target="../media/image15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4" Type="http://schemas.openxmlformats.org/officeDocument/2006/relationships/image" Target="../media/image17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image" Target="../media/image17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0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0" y="9432925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DD05E7E9-25AF-47AB-A99C-B778320A44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6168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43E2403-9D3E-44E4-830B-FB018C08D7B0}" type="datetimeFigureOut">
              <a:rPr lang="zh-CN" altLang="en-US"/>
              <a:pPr>
                <a:defRPr/>
              </a:pPr>
              <a:t>2017/11/20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852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18050"/>
            <a:ext cx="5408613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32925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83CE56F-6029-4006-8792-D829587999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942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LT’</a:t>
            </a:r>
            <a:r>
              <a:rPr lang="zh-CN" altLang="en-US" smtClean="0"/>
              <a:t>为灯测试输入信号，当其</a:t>
            </a:r>
            <a:r>
              <a:rPr lang="en-US" altLang="zh-CN" smtClean="0"/>
              <a:t>=0</a:t>
            </a:r>
            <a:r>
              <a:rPr lang="zh-CN" altLang="en-US" smtClean="0"/>
              <a:t>时，数码管的所有段均点亮，用来检查数码管是否能正常发光。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RBI’</a:t>
            </a:r>
            <a:r>
              <a:rPr lang="zh-CN" altLang="en-US" smtClean="0"/>
              <a:t>为灭零输入信号，当其</a:t>
            </a:r>
            <a:r>
              <a:rPr lang="en-US" altLang="zh-CN" smtClean="0"/>
              <a:t>=0</a:t>
            </a:r>
            <a:r>
              <a:rPr lang="zh-CN" altLang="en-US" smtClean="0"/>
              <a:t>时，显示零的数码管熄灭。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RI’/RBO’</a:t>
            </a:r>
            <a:r>
              <a:rPr lang="zh-CN" altLang="en-US" smtClean="0"/>
              <a:t>为灭灯输入</a:t>
            </a:r>
            <a:r>
              <a:rPr lang="en-US" altLang="zh-CN" smtClean="0"/>
              <a:t>/</a:t>
            </a:r>
            <a:r>
              <a:rPr lang="zh-CN" altLang="en-US" smtClean="0"/>
              <a:t>灭零输出信号，当其作为输入端时，其</a:t>
            </a:r>
            <a:r>
              <a:rPr lang="en-US" altLang="zh-CN" smtClean="0"/>
              <a:t>=0</a:t>
            </a:r>
            <a:r>
              <a:rPr lang="zh-CN" altLang="en-US" smtClean="0"/>
              <a:t>时，该数码管熄灭；当其作为输出端时，其</a:t>
            </a:r>
            <a:r>
              <a:rPr lang="en-US" altLang="zh-CN" smtClean="0"/>
              <a:t>=0</a:t>
            </a:r>
            <a:r>
              <a:rPr lang="zh-CN" altLang="en-US" smtClean="0"/>
              <a:t>表示译码器将本来该显示的零熄灭了。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5FA3FA6-AA0B-4E62-823B-6E4251D72816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zh-CN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提示：可将</a:t>
            </a:r>
            <a:r>
              <a:rPr lang="en-US" altLang="zh-CN" smtClean="0"/>
              <a:t>D2D1D0</a:t>
            </a:r>
            <a:r>
              <a:rPr lang="zh-CN" altLang="en-US" smtClean="0"/>
              <a:t>接</a:t>
            </a:r>
            <a:r>
              <a:rPr lang="en-US" altLang="zh-CN" smtClean="0"/>
              <a:t>283</a:t>
            </a:r>
            <a:r>
              <a:rPr lang="zh-CN" altLang="en-US" smtClean="0"/>
              <a:t>的</a:t>
            </a:r>
            <a:r>
              <a:rPr lang="en-US" altLang="zh-CN" smtClean="0"/>
              <a:t>A2A1A0</a:t>
            </a:r>
            <a:r>
              <a:rPr lang="zh-CN" altLang="en-US" smtClean="0"/>
              <a:t>和</a:t>
            </a:r>
            <a:r>
              <a:rPr lang="en-US" altLang="zh-CN" smtClean="0"/>
              <a:t>B3B2B1</a:t>
            </a:r>
            <a:r>
              <a:rPr lang="zh-CN" altLang="en-US" smtClean="0"/>
              <a:t>上，</a:t>
            </a:r>
            <a:r>
              <a:rPr lang="en-US" altLang="zh-CN" smtClean="0"/>
              <a:t>A3</a:t>
            </a:r>
            <a:r>
              <a:rPr lang="zh-CN" altLang="en-US" smtClean="0"/>
              <a:t>和</a:t>
            </a:r>
            <a:r>
              <a:rPr lang="en-US" altLang="zh-CN" smtClean="0"/>
              <a:t>B0</a:t>
            </a:r>
            <a:r>
              <a:rPr lang="zh-CN" altLang="en-US" smtClean="0"/>
              <a:t>及</a:t>
            </a:r>
            <a:r>
              <a:rPr lang="en-US" altLang="zh-CN" smtClean="0"/>
              <a:t>CI</a:t>
            </a:r>
            <a:r>
              <a:rPr lang="zh-CN" altLang="en-US" smtClean="0"/>
              <a:t>接</a:t>
            </a:r>
            <a:r>
              <a:rPr lang="en-US" altLang="zh-CN" smtClean="0"/>
              <a:t>0</a:t>
            </a:r>
            <a:r>
              <a:rPr lang="zh-CN" altLang="en-US" smtClean="0"/>
              <a:t>，即可实现</a:t>
            </a:r>
            <a:r>
              <a:rPr lang="en-US" altLang="zh-CN" smtClean="0"/>
              <a:t>Y=3X</a:t>
            </a:r>
            <a:r>
              <a:rPr lang="zh-CN" altLang="en-US" smtClean="0"/>
              <a:t>。</a:t>
            </a: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39AA47-A442-4E4F-B8B6-7CF6F2EE36F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60</a:t>
            </a:fld>
            <a:endParaRPr lang="zh-CN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374EE-FF6F-45D0-B412-310684BB0F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897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5946D5-7E00-417A-AFCC-C7291DF925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16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C37BF-D47F-413A-98B9-7D1270E285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598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32B33-E490-45A9-A851-BDD3F397E3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431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22409-C284-4D15-811E-DA58B4CC6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297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54ACE-6F98-4DFE-93C1-18A675B200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692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D2431-384B-44A1-A389-3F79E78200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3130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62B06-E099-4923-BD9F-25E2D20814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3428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C255C-B0EC-41DE-B851-2629A5BAC8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960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0261A-5932-4828-8E83-560FEE5B04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805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C6932-AA41-496F-ACB3-452DB6832C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889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5812D-209C-4FD0-B0AB-B090021F48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4527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1C573-65FC-47DD-93E1-2C7382DE8B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340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5D284-35AF-46BC-9661-1A463AB974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7667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DF763-B744-48F1-9DAE-D229D6A3C5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543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8754E-339A-4D69-A733-DF048EFA1E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585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5E842-8745-4C7C-A753-5DC434D1F0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212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A7A3E-93B4-449E-88DA-4C25770C92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50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902273-5A0D-40CB-B1A5-740299D48D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42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6A160-07C8-4CFF-89E0-A3C0E7FF1C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689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2175F-0147-46DB-9591-2D0AF52144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4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C6910-F656-4179-8DC7-D0C105FB70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072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471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71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71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800D1A05-6B7D-48E2-A534-2A98109ABA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5" r:id="rId1"/>
    <p:sldLayoutId id="2147485816" r:id="rId2"/>
    <p:sldLayoutId id="2147485817" r:id="rId3"/>
    <p:sldLayoutId id="2147485818" r:id="rId4"/>
    <p:sldLayoutId id="2147485819" r:id="rId5"/>
    <p:sldLayoutId id="2147485820" r:id="rId6"/>
    <p:sldLayoutId id="2147485821" r:id="rId7"/>
    <p:sldLayoutId id="2147485822" r:id="rId8"/>
    <p:sldLayoutId id="2147485823" r:id="rId9"/>
    <p:sldLayoutId id="2147485824" r:id="rId10"/>
    <p:sldLayoutId id="21474858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E6799F8-8D35-4683-A52B-5A7AD4826A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27" r:id="rId1"/>
    <p:sldLayoutId id="2147485828" r:id="rId2"/>
    <p:sldLayoutId id="2147485829" r:id="rId3"/>
    <p:sldLayoutId id="2147485830" r:id="rId4"/>
    <p:sldLayoutId id="2147485831" r:id="rId5"/>
    <p:sldLayoutId id="2147485832" r:id="rId6"/>
    <p:sldLayoutId id="2147485833" r:id="rId7"/>
    <p:sldLayoutId id="2147485834" r:id="rId8"/>
    <p:sldLayoutId id="2147485835" r:id="rId9"/>
    <p:sldLayoutId id="2147485836" r:id="rId10"/>
    <p:sldLayoutId id="21474858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3.w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39" Type="http://schemas.openxmlformats.org/officeDocument/2006/relationships/oleObject" Target="../embeddings/oleObject38.bin"/><Relationship Id="rId3" Type="http://schemas.openxmlformats.org/officeDocument/2006/relationships/image" Target="../media/image44.png"/><Relationship Id="rId21" Type="http://schemas.openxmlformats.org/officeDocument/2006/relationships/image" Target="../media/image34.wmf"/><Relationship Id="rId34" Type="http://schemas.openxmlformats.org/officeDocument/2006/relationships/oleObject" Target="../embeddings/oleObject35.bin"/><Relationship Id="rId42" Type="http://schemas.openxmlformats.org/officeDocument/2006/relationships/image" Target="../media/image43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32.wmf"/><Relationship Id="rId25" Type="http://schemas.openxmlformats.org/officeDocument/2006/relationships/image" Target="../media/image36.wmf"/><Relationship Id="rId33" Type="http://schemas.openxmlformats.org/officeDocument/2006/relationships/oleObject" Target="../embeddings/oleObject34.bin"/><Relationship Id="rId38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38.wmf"/><Relationship Id="rId41" Type="http://schemas.openxmlformats.org/officeDocument/2006/relationships/oleObject" Target="../embeddings/oleObject3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9.w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oleObject" Target="../embeddings/oleObject37.bin"/><Relationship Id="rId40" Type="http://schemas.openxmlformats.org/officeDocument/2006/relationships/image" Target="../media/image42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23" Type="http://schemas.openxmlformats.org/officeDocument/2006/relationships/image" Target="../media/image35.wmf"/><Relationship Id="rId28" Type="http://schemas.openxmlformats.org/officeDocument/2006/relationships/oleObject" Target="../embeddings/oleObject31.bin"/><Relationship Id="rId36" Type="http://schemas.openxmlformats.org/officeDocument/2006/relationships/oleObject" Target="../embeddings/oleObject36.bin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33.wmf"/><Relationship Id="rId31" Type="http://schemas.openxmlformats.org/officeDocument/2006/relationships/image" Target="../media/image39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37.w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4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47.wmf"/><Relationship Id="rId18" Type="http://schemas.openxmlformats.org/officeDocument/2006/relationships/image" Target="../media/image48.png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5.bin"/><Relationship Id="rId1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41.bin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44.bin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3.bin"/><Relationship Id="rId14" Type="http://schemas.openxmlformats.org/officeDocument/2006/relationships/oleObject" Target="../embeddings/oleObject46.bin"/><Relationship Id="rId22" Type="http://schemas.openxmlformats.org/officeDocument/2006/relationships/oleObject" Target="../embeddings/oleObject5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oleObject" Target="../embeddings/oleObject52.bin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52.wmf"/><Relationship Id="rId5" Type="http://schemas.openxmlformats.org/officeDocument/2006/relationships/image" Target="../media/image53.png"/><Relationship Id="rId10" Type="http://schemas.openxmlformats.org/officeDocument/2006/relationships/oleObject" Target="../embeddings/oleObject55.bin"/><Relationship Id="rId4" Type="http://schemas.openxmlformats.org/officeDocument/2006/relationships/image" Target="../media/image49.wmf"/><Relationship Id="rId9" Type="http://schemas.openxmlformats.org/officeDocument/2006/relationships/image" Target="../media/image5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56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6.wmf"/><Relationship Id="rId5" Type="http://schemas.openxmlformats.org/officeDocument/2006/relationships/image" Target="../media/image57.png"/><Relationship Id="rId10" Type="http://schemas.openxmlformats.org/officeDocument/2006/relationships/oleObject" Target="../embeddings/oleObject59.bin"/><Relationship Id="rId4" Type="http://schemas.openxmlformats.org/officeDocument/2006/relationships/image" Target="../media/image54.emf"/><Relationship Id="rId9" Type="http://schemas.openxmlformats.org/officeDocument/2006/relationships/image" Target="../media/image5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6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3" Type="http://schemas.openxmlformats.org/officeDocument/2006/relationships/image" Target="../media/image78.png"/><Relationship Id="rId21" Type="http://schemas.openxmlformats.org/officeDocument/2006/relationships/image" Target="../media/image70.wmf"/><Relationship Id="rId34" Type="http://schemas.openxmlformats.org/officeDocument/2006/relationships/oleObject" Target="../embeddings/oleObject80.bin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68.wmf"/><Relationship Id="rId25" Type="http://schemas.openxmlformats.org/officeDocument/2006/relationships/image" Target="../media/image72.wmf"/><Relationship Id="rId33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74.wmf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5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23" Type="http://schemas.openxmlformats.org/officeDocument/2006/relationships/image" Target="../media/image71.wmf"/><Relationship Id="rId28" Type="http://schemas.openxmlformats.org/officeDocument/2006/relationships/oleObject" Target="../embeddings/oleObject77.bin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69.wmf"/><Relationship Id="rId31" Type="http://schemas.openxmlformats.org/officeDocument/2006/relationships/image" Target="../media/image75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73.wmf"/><Relationship Id="rId30" Type="http://schemas.openxmlformats.org/officeDocument/2006/relationships/oleObject" Target="../embeddings/oleObject78.bin"/><Relationship Id="rId35" Type="http://schemas.openxmlformats.org/officeDocument/2006/relationships/image" Target="../media/image77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83.wmf"/><Relationship Id="rId18" Type="http://schemas.openxmlformats.org/officeDocument/2006/relationships/oleObject" Target="../embeddings/oleObject88.bin"/><Relationship Id="rId3" Type="http://schemas.openxmlformats.org/officeDocument/2006/relationships/image" Target="../media/image88.png"/><Relationship Id="rId21" Type="http://schemas.openxmlformats.org/officeDocument/2006/relationships/oleObject" Target="../embeddings/oleObject89.bin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7.bin"/><Relationship Id="rId20" Type="http://schemas.openxmlformats.org/officeDocument/2006/relationships/image" Target="../media/image89.png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5" Type="http://schemas.openxmlformats.org/officeDocument/2006/relationships/image" Target="../media/image84.wmf"/><Relationship Id="rId10" Type="http://schemas.openxmlformats.org/officeDocument/2006/relationships/oleObject" Target="../embeddings/oleObject84.bin"/><Relationship Id="rId19" Type="http://schemas.openxmlformats.org/officeDocument/2006/relationships/image" Target="../media/image86.w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86.bin"/><Relationship Id="rId22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wmf"/><Relationship Id="rId18" Type="http://schemas.openxmlformats.org/officeDocument/2006/relationships/oleObject" Target="../embeddings/oleObject97.bin"/><Relationship Id="rId26" Type="http://schemas.openxmlformats.org/officeDocument/2006/relationships/oleObject" Target="../embeddings/oleObject101.bin"/><Relationship Id="rId39" Type="http://schemas.openxmlformats.org/officeDocument/2006/relationships/image" Target="../media/image97.wmf"/><Relationship Id="rId3" Type="http://schemas.openxmlformats.org/officeDocument/2006/relationships/image" Target="../media/image104.png"/><Relationship Id="rId21" Type="http://schemas.openxmlformats.org/officeDocument/2006/relationships/image" Target="../media/image66.wmf"/><Relationship Id="rId34" Type="http://schemas.openxmlformats.org/officeDocument/2006/relationships/oleObject" Target="../embeddings/oleObject105.bin"/><Relationship Id="rId42" Type="http://schemas.openxmlformats.org/officeDocument/2006/relationships/oleObject" Target="../embeddings/oleObject109.bin"/><Relationship Id="rId47" Type="http://schemas.openxmlformats.org/officeDocument/2006/relationships/image" Target="../media/image101.wmf"/><Relationship Id="rId50" Type="http://schemas.openxmlformats.org/officeDocument/2006/relationships/oleObject" Target="../embeddings/oleObject113.bin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64.wmf"/><Relationship Id="rId25" Type="http://schemas.openxmlformats.org/officeDocument/2006/relationships/image" Target="../media/image68.wmf"/><Relationship Id="rId33" Type="http://schemas.openxmlformats.org/officeDocument/2006/relationships/image" Target="../media/image94.wmf"/><Relationship Id="rId38" Type="http://schemas.openxmlformats.org/officeDocument/2006/relationships/oleObject" Target="../embeddings/oleObject107.bin"/><Relationship Id="rId46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6.bin"/><Relationship Id="rId20" Type="http://schemas.openxmlformats.org/officeDocument/2006/relationships/oleObject" Target="../embeddings/oleObject98.bin"/><Relationship Id="rId29" Type="http://schemas.openxmlformats.org/officeDocument/2006/relationships/image" Target="../media/image92.wmf"/><Relationship Id="rId41" Type="http://schemas.openxmlformats.org/officeDocument/2006/relationships/image" Target="../media/image98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1.wmf"/><Relationship Id="rId24" Type="http://schemas.openxmlformats.org/officeDocument/2006/relationships/oleObject" Target="../embeddings/oleObject100.bin"/><Relationship Id="rId32" Type="http://schemas.openxmlformats.org/officeDocument/2006/relationships/oleObject" Target="../embeddings/oleObject104.bin"/><Relationship Id="rId37" Type="http://schemas.openxmlformats.org/officeDocument/2006/relationships/image" Target="../media/image96.wmf"/><Relationship Id="rId40" Type="http://schemas.openxmlformats.org/officeDocument/2006/relationships/oleObject" Target="../embeddings/oleObject108.bin"/><Relationship Id="rId45" Type="http://schemas.openxmlformats.org/officeDocument/2006/relationships/image" Target="../media/image100.wmf"/><Relationship Id="rId5" Type="http://schemas.openxmlformats.org/officeDocument/2006/relationships/image" Target="../media/image70.wmf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102.bin"/><Relationship Id="rId36" Type="http://schemas.openxmlformats.org/officeDocument/2006/relationships/oleObject" Target="../embeddings/oleObject106.bin"/><Relationship Id="rId49" Type="http://schemas.openxmlformats.org/officeDocument/2006/relationships/image" Target="../media/image102.wmf"/><Relationship Id="rId10" Type="http://schemas.openxmlformats.org/officeDocument/2006/relationships/oleObject" Target="../embeddings/oleObject93.bin"/><Relationship Id="rId19" Type="http://schemas.openxmlformats.org/officeDocument/2006/relationships/image" Target="../media/image65.wmf"/><Relationship Id="rId31" Type="http://schemas.openxmlformats.org/officeDocument/2006/relationships/image" Target="../media/image93.wmf"/><Relationship Id="rId44" Type="http://schemas.openxmlformats.org/officeDocument/2006/relationships/oleObject" Target="../embeddings/oleObject110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75.wmf"/><Relationship Id="rId14" Type="http://schemas.openxmlformats.org/officeDocument/2006/relationships/oleObject" Target="../embeddings/oleObject95.bin"/><Relationship Id="rId22" Type="http://schemas.openxmlformats.org/officeDocument/2006/relationships/oleObject" Target="../embeddings/oleObject99.bin"/><Relationship Id="rId27" Type="http://schemas.openxmlformats.org/officeDocument/2006/relationships/image" Target="../media/image69.wmf"/><Relationship Id="rId30" Type="http://schemas.openxmlformats.org/officeDocument/2006/relationships/oleObject" Target="../embeddings/oleObject103.bin"/><Relationship Id="rId35" Type="http://schemas.openxmlformats.org/officeDocument/2006/relationships/image" Target="../media/image95.wmf"/><Relationship Id="rId43" Type="http://schemas.openxmlformats.org/officeDocument/2006/relationships/image" Target="../media/image99.wmf"/><Relationship Id="rId48" Type="http://schemas.openxmlformats.org/officeDocument/2006/relationships/oleObject" Target="../embeddings/oleObject112.bin"/><Relationship Id="rId8" Type="http://schemas.openxmlformats.org/officeDocument/2006/relationships/oleObject" Target="../embeddings/oleObject92.bin"/><Relationship Id="rId51" Type="http://schemas.openxmlformats.org/officeDocument/2006/relationships/image" Target="../media/image103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18.png"/><Relationship Id="rId4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oleObject" Target="../embeddings/oleObject116.bin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1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2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33.emf"/><Relationship Id="rId9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4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46.emf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.wmf"/><Relationship Id="rId20" Type="http://schemas.openxmlformats.org/officeDocument/2006/relationships/image" Target="../media/image150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3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45.emf"/><Relationship Id="rId19" Type="http://schemas.openxmlformats.org/officeDocument/2006/relationships/oleObject" Target="../embeddings/oleObject133.bin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4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5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53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5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59.png"/><Relationship Id="rId4" Type="http://schemas.openxmlformats.org/officeDocument/2006/relationships/image" Target="../media/image158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42.bin"/><Relationship Id="rId5" Type="http://schemas.openxmlformats.org/officeDocument/2006/relationships/image" Target="../media/image160.png"/><Relationship Id="rId4" Type="http://schemas.openxmlformats.org/officeDocument/2006/relationships/oleObject" Target="../embeddings/oleObject14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3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6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6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67.e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16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6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3" Type="http://schemas.openxmlformats.org/officeDocument/2006/relationships/oleObject" Target="../embeddings/oleObject152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72.emf"/><Relationship Id="rId5" Type="http://schemas.openxmlformats.org/officeDocument/2006/relationships/oleObject" Target="../embeddings/oleObject153.bin"/><Relationship Id="rId10" Type="http://schemas.openxmlformats.org/officeDocument/2006/relationships/image" Target="../media/image174.emf"/><Relationship Id="rId4" Type="http://schemas.openxmlformats.org/officeDocument/2006/relationships/image" Target="../media/image171.emf"/><Relationship Id="rId9" Type="http://schemas.openxmlformats.org/officeDocument/2006/relationships/oleObject" Target="../embeddings/oleObject15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75.wmf"/><Relationship Id="rId4" Type="http://schemas.openxmlformats.org/officeDocument/2006/relationships/oleObject" Target="../embeddings/oleObject15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7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78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0.e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/>
          <p:cNvSpPr>
            <a:spLocks noGrp="1" noChangeArrowheads="1"/>
          </p:cNvSpPr>
          <p:nvPr>
            <p:ph type="title"/>
          </p:nvPr>
        </p:nvSpPr>
        <p:spPr>
          <a:xfrm>
            <a:off x="1785938" y="3571875"/>
            <a:ext cx="5857875" cy="1054100"/>
          </a:xfrm>
          <a:prstGeom prst="roundRect">
            <a:avLst>
              <a:gd name="adj" fmla="val 25079"/>
            </a:avLst>
          </a:prstGeom>
        </p:spPr>
        <p:txBody>
          <a:bodyPr/>
          <a:lstStyle/>
          <a:p>
            <a:pPr marL="914400" indent="-914400" eaLnBrk="1" hangingPunct="1"/>
            <a:r>
              <a:rPr lang="zh-CN" altLang="en-US" b="1" smtClean="0">
                <a:solidFill>
                  <a:srgbClr val="008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第</a:t>
            </a:r>
            <a:r>
              <a:rPr lang="en-US" altLang="zh-CN" b="1" smtClean="0">
                <a:solidFill>
                  <a:srgbClr val="008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zh-CN" altLang="en-US" b="1" smtClean="0">
                <a:solidFill>
                  <a:srgbClr val="008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章 组合逻辑电路</a:t>
            </a:r>
          </a:p>
        </p:txBody>
      </p:sp>
      <p:sp>
        <p:nvSpPr>
          <p:cNvPr id="13315" name="AutoShape 7"/>
          <p:cNvSpPr>
            <a:spLocks noChangeArrowheads="1"/>
          </p:cNvSpPr>
          <p:nvPr/>
        </p:nvSpPr>
        <p:spPr bwMode="auto">
          <a:xfrm>
            <a:off x="611188" y="1004888"/>
            <a:ext cx="6697662" cy="911225"/>
          </a:xfrm>
          <a:prstGeom prst="roundRect">
            <a:avLst>
              <a:gd name="adj" fmla="val 2507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marL="914400" indent="-914400" eaLnBrk="0" hangingPunct="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ß"/>
              <a:defRPr sz="3200">
                <a:solidFill>
                  <a:schemeClr val="tx1"/>
                </a:solidFill>
                <a:latin typeface="Franklin Gothic Book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Þ"/>
              <a:defRPr sz="2800">
                <a:solidFill>
                  <a:schemeClr val="tx1"/>
                </a:solidFill>
                <a:latin typeface="Franklin Gothic Book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"/>
              <a:defRPr sz="2400">
                <a:solidFill>
                  <a:schemeClr val="tx1"/>
                </a:solidFill>
                <a:latin typeface="Franklin Gothic Book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"/>
              <a:defRPr sz="2000">
                <a:solidFill>
                  <a:schemeClr val="tx1"/>
                </a:solidFill>
                <a:latin typeface="Franklin Gothic Book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Char char=""/>
              <a:defRPr sz="2000">
                <a:solidFill>
                  <a:schemeClr val="tx1"/>
                </a:solidFill>
                <a:latin typeface="Franklin Gothic Book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>
                <a:solidFill>
                  <a:schemeClr val="tx1"/>
                </a:solidFill>
                <a:latin typeface="Franklin Gothic Book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>
                <a:solidFill>
                  <a:schemeClr val="tx1"/>
                </a:solidFill>
                <a:latin typeface="Franklin Gothic Book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>
                <a:solidFill>
                  <a:schemeClr val="tx1"/>
                </a:solidFill>
                <a:latin typeface="Franklin Gothic Book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itchFamily="18" charset="2"/>
              <a:buChar char=""/>
              <a:defRPr sz="2000">
                <a:solidFill>
                  <a:schemeClr val="tx1"/>
                </a:solidFill>
                <a:latin typeface="Franklin Gothic Book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>
                <a:solidFill>
                  <a:schemeClr val="tx2"/>
                </a:solidFill>
                <a:latin typeface="Arial" charset="0"/>
              </a:rPr>
              <a:t> </a:t>
            </a:r>
            <a:r>
              <a:rPr lang="zh-CN" altLang="en-US" sz="4800" b="1">
                <a:solidFill>
                  <a:srgbClr val="FF0066"/>
                </a:solidFill>
                <a:latin typeface="Arial" charset="0"/>
                <a:ea typeface="楷体_GB2312" pitchFamily="49" charset="-122"/>
              </a:rPr>
              <a:t>数字逻辑设计</a:t>
            </a:r>
            <a:endParaRPr lang="en-US" altLang="zh-CN" sz="4800" b="1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2"/>
          <p:cNvGrpSpPr>
            <a:grpSpLocks/>
          </p:cNvGrpSpPr>
          <p:nvPr/>
        </p:nvGrpSpPr>
        <p:grpSpPr bwMode="auto">
          <a:xfrm>
            <a:off x="1519238" y="571500"/>
            <a:ext cx="3370262" cy="1616075"/>
            <a:chOff x="4071934" y="1214422"/>
            <a:chExt cx="3370264" cy="1616077"/>
          </a:xfrm>
        </p:grpSpPr>
        <p:grpSp>
          <p:nvGrpSpPr>
            <p:cNvPr id="22611" name="组合 31"/>
            <p:cNvGrpSpPr>
              <a:grpSpLocks/>
            </p:cNvGrpSpPr>
            <p:nvPr/>
          </p:nvGrpSpPr>
          <p:grpSpPr bwMode="auto">
            <a:xfrm>
              <a:off x="4357686" y="1428736"/>
              <a:ext cx="3084512" cy="1401763"/>
              <a:chOff x="1843932" y="2171634"/>
              <a:chExt cx="3085258" cy="140183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2428272" y="2714585"/>
                <a:ext cx="250091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2428272" y="3143231"/>
                <a:ext cx="250091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2428272" y="3571877"/>
                <a:ext cx="250091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rot="5400000" flipH="1" flipV="1">
                <a:off x="4500544" y="3143231"/>
                <a:ext cx="855705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 rot="5400000" flipH="1" flipV="1">
                <a:off x="1998831" y="3142437"/>
                <a:ext cx="857292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5400000" flipH="1" flipV="1">
                <a:off x="3213564" y="3142437"/>
                <a:ext cx="857292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rot="5400000" flipH="1" flipV="1">
                <a:off x="3858245" y="3142437"/>
                <a:ext cx="857292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rot="5400000" flipH="1" flipV="1">
                <a:off x="2570470" y="3142437"/>
                <a:ext cx="857292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16200000" flipH="1">
                <a:off x="1999584" y="2285897"/>
                <a:ext cx="428646" cy="4287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36" name="矩形 23"/>
              <p:cNvSpPr>
                <a:spLocks noChangeArrowheads="1"/>
              </p:cNvSpPr>
              <p:nvPr/>
            </p:nvSpPr>
            <p:spPr bwMode="auto">
              <a:xfrm>
                <a:off x="1843932" y="2357430"/>
                <a:ext cx="383531" cy="400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H</a:t>
                </a:r>
                <a:endParaRPr lang="zh-CN" altLang="en-US" sz="20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637" name="矩形 24"/>
              <p:cNvSpPr>
                <a:spLocks noChangeArrowheads="1"/>
              </p:cNvSpPr>
              <p:nvPr/>
            </p:nvSpPr>
            <p:spPr bwMode="auto">
              <a:xfrm>
                <a:off x="2143108" y="2171634"/>
                <a:ext cx="598386" cy="400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latin typeface="Times New Roman" pitchFamily="18" charset="0"/>
                    <a:cs typeface="Times New Roman" pitchFamily="18" charset="0"/>
                  </a:rPr>
                  <a:t>ML</a:t>
                </a:r>
                <a:endParaRPr lang="zh-CN" altLang="en-US" sz="20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638" name="矩形 25"/>
              <p:cNvSpPr>
                <a:spLocks noChangeArrowheads="1"/>
              </p:cNvSpPr>
              <p:nvPr/>
            </p:nvSpPr>
            <p:spPr bwMode="auto">
              <a:xfrm>
                <a:off x="2071670" y="2714620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zh-CN" altLang="en-US" sz="2000"/>
              </a:p>
            </p:txBody>
          </p:sp>
          <p:sp>
            <p:nvSpPr>
              <p:cNvPr id="22639" name="矩形 26"/>
              <p:cNvSpPr>
                <a:spLocks noChangeArrowheads="1"/>
              </p:cNvSpPr>
              <p:nvPr/>
            </p:nvSpPr>
            <p:spPr bwMode="auto">
              <a:xfrm>
                <a:off x="2058246" y="3100328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000"/>
              </a:p>
            </p:txBody>
          </p:sp>
          <p:sp>
            <p:nvSpPr>
              <p:cNvPr id="22640" name="矩形 27"/>
              <p:cNvSpPr>
                <a:spLocks noChangeArrowheads="1"/>
              </p:cNvSpPr>
              <p:nvPr/>
            </p:nvSpPr>
            <p:spPr bwMode="auto">
              <a:xfrm>
                <a:off x="2500298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00</a:t>
                </a:r>
                <a:endParaRPr lang="zh-CN" altLang="en-US" sz="2000"/>
              </a:p>
            </p:txBody>
          </p:sp>
          <p:sp>
            <p:nvSpPr>
              <p:cNvPr id="22641" name="矩形 28"/>
              <p:cNvSpPr>
                <a:spLocks noChangeArrowheads="1"/>
              </p:cNvSpPr>
              <p:nvPr/>
            </p:nvSpPr>
            <p:spPr bwMode="auto">
              <a:xfrm>
                <a:off x="3071802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01</a:t>
                </a:r>
                <a:endParaRPr lang="zh-CN" altLang="en-US" sz="2000"/>
              </a:p>
            </p:txBody>
          </p:sp>
          <p:sp>
            <p:nvSpPr>
              <p:cNvPr id="22642" name="矩形 29"/>
              <p:cNvSpPr>
                <a:spLocks noChangeArrowheads="1"/>
              </p:cNvSpPr>
              <p:nvPr/>
            </p:nvSpPr>
            <p:spPr bwMode="auto">
              <a:xfrm>
                <a:off x="3714744" y="2385948"/>
                <a:ext cx="42697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11</a:t>
                </a:r>
                <a:endParaRPr lang="zh-CN" altLang="en-US" sz="2000"/>
              </a:p>
            </p:txBody>
          </p:sp>
          <p:sp>
            <p:nvSpPr>
              <p:cNvPr id="22643" name="矩形 30"/>
              <p:cNvSpPr>
                <a:spLocks noChangeArrowheads="1"/>
              </p:cNvSpPr>
              <p:nvPr/>
            </p:nvSpPr>
            <p:spPr bwMode="auto">
              <a:xfrm>
                <a:off x="4357686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10</a:t>
                </a:r>
                <a:endParaRPr lang="zh-CN" altLang="en-US" sz="2000"/>
              </a:p>
            </p:txBody>
          </p:sp>
        </p:grpSp>
        <p:sp>
          <p:nvSpPr>
            <p:cNvPr id="22612" name="矩形 66"/>
            <p:cNvSpPr>
              <a:spLocks noChangeArrowheads="1"/>
            </p:cNvSpPr>
            <p:nvPr/>
          </p:nvSpPr>
          <p:spPr bwMode="auto">
            <a:xfrm>
              <a:off x="4071934" y="1214422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/>
            </a:p>
          </p:txBody>
        </p:sp>
        <p:sp>
          <p:nvSpPr>
            <p:cNvPr id="22613" name="矩形 34"/>
            <p:cNvSpPr>
              <a:spLocks noChangeArrowheads="1"/>
            </p:cNvSpPr>
            <p:nvPr/>
          </p:nvSpPr>
          <p:spPr bwMode="auto">
            <a:xfrm>
              <a:off x="5072066" y="2000240"/>
              <a:ext cx="31287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sp>
          <p:nvSpPr>
            <p:cNvPr id="22614" name="矩形 34"/>
            <p:cNvSpPr>
              <a:spLocks noChangeArrowheads="1"/>
            </p:cNvSpPr>
            <p:nvPr/>
          </p:nvSpPr>
          <p:spPr bwMode="auto">
            <a:xfrm>
              <a:off x="5643570" y="2000240"/>
              <a:ext cx="31287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grpSp>
          <p:nvGrpSpPr>
            <p:cNvPr id="22615" name="组合 69"/>
            <p:cNvGrpSpPr>
              <a:grpSpLocks/>
            </p:cNvGrpSpPr>
            <p:nvPr/>
          </p:nvGrpSpPr>
          <p:grpSpPr bwMode="auto">
            <a:xfrm>
              <a:off x="7072330" y="2117716"/>
              <a:ext cx="142876" cy="142876"/>
              <a:chOff x="4714876" y="1714488"/>
              <a:chExt cx="285752" cy="285752"/>
            </a:xfrm>
          </p:grpSpPr>
          <p:cxnSp>
            <p:nvCxnSpPr>
              <p:cNvPr id="71" name="直接连接符 70"/>
              <p:cNvCxnSpPr/>
              <p:nvPr/>
            </p:nvCxnSpPr>
            <p:spPr>
              <a:xfrm rot="5400000">
                <a:off x="4714838" y="1714478"/>
                <a:ext cx="28575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6200000" flipH="1">
                <a:off x="4721188" y="1746228"/>
                <a:ext cx="28575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16" name="组合 72"/>
            <p:cNvGrpSpPr>
              <a:grpSpLocks/>
            </p:cNvGrpSpPr>
            <p:nvPr/>
          </p:nvGrpSpPr>
          <p:grpSpPr bwMode="auto">
            <a:xfrm>
              <a:off x="5143504" y="2571744"/>
              <a:ext cx="142876" cy="142876"/>
              <a:chOff x="4714876" y="1714488"/>
              <a:chExt cx="285752" cy="2857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rot="5400000">
                <a:off x="4714862" y="1714474"/>
                <a:ext cx="28575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6200000" flipH="1">
                <a:off x="4721212" y="1746224"/>
                <a:ext cx="28575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17" name="组合 75"/>
            <p:cNvGrpSpPr>
              <a:grpSpLocks/>
            </p:cNvGrpSpPr>
            <p:nvPr/>
          </p:nvGrpSpPr>
          <p:grpSpPr bwMode="auto">
            <a:xfrm>
              <a:off x="5715008" y="2571744"/>
              <a:ext cx="142876" cy="142876"/>
              <a:chOff x="4714876" y="1714488"/>
              <a:chExt cx="285752" cy="285752"/>
            </a:xfrm>
          </p:grpSpPr>
          <p:cxnSp>
            <p:nvCxnSpPr>
              <p:cNvPr id="77" name="直接连接符 76"/>
              <p:cNvCxnSpPr/>
              <p:nvPr/>
            </p:nvCxnSpPr>
            <p:spPr>
              <a:xfrm rot="5400000">
                <a:off x="4714854" y="1714474"/>
                <a:ext cx="28575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6200000" flipH="1">
                <a:off x="4721204" y="1746224"/>
                <a:ext cx="28575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618" name="组合 78"/>
            <p:cNvGrpSpPr>
              <a:grpSpLocks/>
            </p:cNvGrpSpPr>
            <p:nvPr/>
          </p:nvGrpSpPr>
          <p:grpSpPr bwMode="auto">
            <a:xfrm>
              <a:off x="7072330" y="2571744"/>
              <a:ext cx="142876" cy="142876"/>
              <a:chOff x="4714876" y="1714488"/>
              <a:chExt cx="285752" cy="2857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rot="5400000">
                <a:off x="4714838" y="1714474"/>
                <a:ext cx="28575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6200000" flipH="1">
                <a:off x="4721188" y="1746224"/>
                <a:ext cx="28575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84"/>
          <p:cNvGrpSpPr>
            <a:grpSpLocks/>
          </p:cNvGrpSpPr>
          <p:nvPr/>
        </p:nvGrpSpPr>
        <p:grpSpPr bwMode="auto">
          <a:xfrm>
            <a:off x="1519238" y="2143125"/>
            <a:ext cx="3370262" cy="1616075"/>
            <a:chOff x="4071934" y="1214422"/>
            <a:chExt cx="3370262" cy="1616248"/>
          </a:xfrm>
        </p:grpSpPr>
        <p:grpSp>
          <p:nvGrpSpPr>
            <p:cNvPr id="22578" name="组合 31"/>
            <p:cNvGrpSpPr>
              <a:grpSpLocks/>
            </p:cNvGrpSpPr>
            <p:nvPr/>
          </p:nvGrpSpPr>
          <p:grpSpPr bwMode="auto">
            <a:xfrm>
              <a:off x="4357684" y="1428840"/>
              <a:ext cx="3084512" cy="1401830"/>
              <a:chOff x="1843932" y="2171634"/>
              <a:chExt cx="3085258" cy="1401830"/>
            </a:xfrm>
          </p:grpSpPr>
          <p:cxnSp>
            <p:nvCxnSpPr>
              <p:cNvPr id="102" name="直接连接符 101"/>
              <p:cNvCxnSpPr/>
              <p:nvPr/>
            </p:nvCxnSpPr>
            <p:spPr>
              <a:xfrm>
                <a:off x="2428273" y="2714535"/>
                <a:ext cx="2500917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2428273" y="3143206"/>
                <a:ext cx="2500917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2428273" y="3571877"/>
                <a:ext cx="2500917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rot="5400000" flipH="1" flipV="1">
                <a:off x="4500519" y="3143206"/>
                <a:ext cx="855755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rot="5400000" flipH="1" flipV="1">
                <a:off x="1998808" y="3142412"/>
                <a:ext cx="857342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 rot="5400000" flipH="1" flipV="1">
                <a:off x="3213540" y="3142412"/>
                <a:ext cx="857342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rot="5400000" flipH="1" flipV="1">
                <a:off x="3858221" y="3142412"/>
                <a:ext cx="857342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rot="5400000" flipH="1" flipV="1">
                <a:off x="2570446" y="3142412"/>
                <a:ext cx="857342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rot="16200000" flipH="1">
                <a:off x="1999574" y="2285835"/>
                <a:ext cx="428671" cy="4287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03" name="矩形 23"/>
              <p:cNvSpPr>
                <a:spLocks noChangeArrowheads="1"/>
              </p:cNvSpPr>
              <p:nvPr/>
            </p:nvSpPr>
            <p:spPr bwMode="auto">
              <a:xfrm>
                <a:off x="1843932" y="2357430"/>
                <a:ext cx="383531" cy="400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H</a:t>
                </a:r>
                <a:endParaRPr lang="zh-CN" altLang="en-US" sz="20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604" name="矩形 24"/>
              <p:cNvSpPr>
                <a:spLocks noChangeArrowheads="1"/>
              </p:cNvSpPr>
              <p:nvPr/>
            </p:nvSpPr>
            <p:spPr bwMode="auto">
              <a:xfrm>
                <a:off x="2143108" y="2171634"/>
                <a:ext cx="598386" cy="400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latin typeface="Times New Roman" pitchFamily="18" charset="0"/>
                    <a:cs typeface="Times New Roman" pitchFamily="18" charset="0"/>
                  </a:rPr>
                  <a:t>ML</a:t>
                </a:r>
                <a:endParaRPr lang="zh-CN" altLang="en-US" sz="20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2605" name="矩形 25"/>
              <p:cNvSpPr>
                <a:spLocks noChangeArrowheads="1"/>
              </p:cNvSpPr>
              <p:nvPr/>
            </p:nvSpPr>
            <p:spPr bwMode="auto">
              <a:xfrm>
                <a:off x="2071670" y="2714620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zh-CN" altLang="en-US" sz="2000"/>
              </a:p>
            </p:txBody>
          </p:sp>
          <p:sp>
            <p:nvSpPr>
              <p:cNvPr id="22606" name="矩形 26"/>
              <p:cNvSpPr>
                <a:spLocks noChangeArrowheads="1"/>
              </p:cNvSpPr>
              <p:nvPr/>
            </p:nvSpPr>
            <p:spPr bwMode="auto">
              <a:xfrm>
                <a:off x="2058246" y="3100328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000"/>
              </a:p>
            </p:txBody>
          </p:sp>
          <p:sp>
            <p:nvSpPr>
              <p:cNvPr id="22607" name="矩形 27"/>
              <p:cNvSpPr>
                <a:spLocks noChangeArrowheads="1"/>
              </p:cNvSpPr>
              <p:nvPr/>
            </p:nvSpPr>
            <p:spPr bwMode="auto">
              <a:xfrm>
                <a:off x="2500298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00</a:t>
                </a:r>
                <a:endParaRPr lang="zh-CN" altLang="en-US" sz="2000"/>
              </a:p>
            </p:txBody>
          </p:sp>
          <p:sp>
            <p:nvSpPr>
              <p:cNvPr id="22608" name="矩形 28"/>
              <p:cNvSpPr>
                <a:spLocks noChangeArrowheads="1"/>
              </p:cNvSpPr>
              <p:nvPr/>
            </p:nvSpPr>
            <p:spPr bwMode="auto">
              <a:xfrm>
                <a:off x="3071802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01</a:t>
                </a:r>
                <a:endParaRPr lang="zh-CN" altLang="en-US" sz="2000"/>
              </a:p>
            </p:txBody>
          </p:sp>
          <p:sp>
            <p:nvSpPr>
              <p:cNvPr id="22609" name="矩形 29"/>
              <p:cNvSpPr>
                <a:spLocks noChangeArrowheads="1"/>
              </p:cNvSpPr>
              <p:nvPr/>
            </p:nvSpPr>
            <p:spPr bwMode="auto">
              <a:xfrm>
                <a:off x="3714744" y="2385948"/>
                <a:ext cx="42697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11</a:t>
                </a:r>
                <a:endParaRPr lang="zh-CN" altLang="en-US" sz="2000"/>
              </a:p>
            </p:txBody>
          </p:sp>
          <p:sp>
            <p:nvSpPr>
              <p:cNvPr id="22610" name="矩形 30"/>
              <p:cNvSpPr>
                <a:spLocks noChangeArrowheads="1"/>
              </p:cNvSpPr>
              <p:nvPr/>
            </p:nvSpPr>
            <p:spPr bwMode="auto">
              <a:xfrm>
                <a:off x="4357686" y="2385948"/>
                <a:ext cx="44114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latin typeface="Times New Roman" pitchFamily="18" charset="0"/>
                    <a:cs typeface="Times New Roman" pitchFamily="18" charset="0"/>
                  </a:rPr>
                  <a:t>10</a:t>
                </a:r>
                <a:endParaRPr lang="zh-CN" altLang="en-US" sz="2000"/>
              </a:p>
            </p:txBody>
          </p:sp>
        </p:grpSp>
        <p:sp>
          <p:nvSpPr>
            <p:cNvPr id="22579" name="矩形 86"/>
            <p:cNvSpPr>
              <a:spLocks noChangeArrowheads="1"/>
            </p:cNvSpPr>
            <p:nvPr/>
          </p:nvSpPr>
          <p:spPr bwMode="auto">
            <a:xfrm>
              <a:off x="4071934" y="1214422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000"/>
            </a:p>
          </p:txBody>
        </p:sp>
        <p:sp>
          <p:nvSpPr>
            <p:cNvPr id="22580" name="矩形 34"/>
            <p:cNvSpPr>
              <a:spLocks noChangeArrowheads="1"/>
            </p:cNvSpPr>
            <p:nvPr/>
          </p:nvSpPr>
          <p:spPr bwMode="auto">
            <a:xfrm>
              <a:off x="5072066" y="2000240"/>
              <a:ext cx="31287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sp>
          <p:nvSpPr>
            <p:cNvPr id="22581" name="矩形 34"/>
            <p:cNvSpPr>
              <a:spLocks noChangeArrowheads="1"/>
            </p:cNvSpPr>
            <p:nvPr/>
          </p:nvSpPr>
          <p:spPr bwMode="auto">
            <a:xfrm>
              <a:off x="6330831" y="2000240"/>
              <a:ext cx="312871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grpSp>
          <p:nvGrpSpPr>
            <p:cNvPr id="22582" name="组合 69"/>
            <p:cNvGrpSpPr>
              <a:grpSpLocks/>
            </p:cNvGrpSpPr>
            <p:nvPr/>
          </p:nvGrpSpPr>
          <p:grpSpPr bwMode="auto">
            <a:xfrm>
              <a:off x="7072330" y="2117716"/>
              <a:ext cx="142876" cy="142876"/>
              <a:chOff x="4714876" y="1714488"/>
              <a:chExt cx="285752" cy="285752"/>
            </a:xfrm>
          </p:grpSpPr>
          <p:cxnSp>
            <p:nvCxnSpPr>
              <p:cNvPr id="100" name="直接连接符 99"/>
              <p:cNvCxnSpPr/>
              <p:nvPr/>
            </p:nvCxnSpPr>
            <p:spPr>
              <a:xfrm rot="5400000">
                <a:off x="4714819" y="1714685"/>
                <a:ext cx="28578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rot="16200000" flipH="1">
                <a:off x="4721169" y="1746435"/>
                <a:ext cx="28578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83" name="组合 72"/>
            <p:cNvGrpSpPr>
              <a:grpSpLocks/>
            </p:cNvGrpSpPr>
            <p:nvPr/>
          </p:nvGrpSpPr>
          <p:grpSpPr bwMode="auto">
            <a:xfrm>
              <a:off x="5143504" y="2571744"/>
              <a:ext cx="142876" cy="142876"/>
              <a:chOff x="4714876" y="1714488"/>
              <a:chExt cx="285752" cy="285752"/>
            </a:xfrm>
          </p:grpSpPr>
          <p:cxnSp>
            <p:nvCxnSpPr>
              <p:cNvPr id="98" name="直接连接符 97"/>
              <p:cNvCxnSpPr/>
              <p:nvPr/>
            </p:nvCxnSpPr>
            <p:spPr>
              <a:xfrm rot="5400000">
                <a:off x="4714845" y="1714775"/>
                <a:ext cx="28578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rot="16200000" flipH="1">
                <a:off x="4721195" y="1746525"/>
                <a:ext cx="28578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84" name="组合 75"/>
            <p:cNvGrpSpPr>
              <a:grpSpLocks/>
            </p:cNvGrpSpPr>
            <p:nvPr/>
          </p:nvGrpSpPr>
          <p:grpSpPr bwMode="auto">
            <a:xfrm>
              <a:off x="5715008" y="2571744"/>
              <a:ext cx="142876" cy="142876"/>
              <a:chOff x="4714876" y="1714488"/>
              <a:chExt cx="285752" cy="285752"/>
            </a:xfrm>
          </p:grpSpPr>
          <p:cxnSp>
            <p:nvCxnSpPr>
              <p:cNvPr id="96" name="直接连接符 95"/>
              <p:cNvCxnSpPr/>
              <p:nvPr/>
            </p:nvCxnSpPr>
            <p:spPr>
              <a:xfrm rot="5400000">
                <a:off x="4714837" y="1714775"/>
                <a:ext cx="28578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rot="16200000" flipH="1">
                <a:off x="4721187" y="1746525"/>
                <a:ext cx="28578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85" name="组合 78"/>
            <p:cNvGrpSpPr>
              <a:grpSpLocks/>
            </p:cNvGrpSpPr>
            <p:nvPr/>
          </p:nvGrpSpPr>
          <p:grpSpPr bwMode="auto">
            <a:xfrm>
              <a:off x="7072330" y="2571744"/>
              <a:ext cx="142876" cy="142876"/>
              <a:chOff x="4714876" y="1714488"/>
              <a:chExt cx="285752" cy="2857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rot="5400000">
                <a:off x="4714819" y="1714775"/>
                <a:ext cx="28578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rot="16200000" flipH="1">
                <a:off x="4721169" y="1746525"/>
                <a:ext cx="285780" cy="222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圆角矩形 119"/>
          <p:cNvSpPr/>
          <p:nvPr/>
        </p:nvSpPr>
        <p:spPr>
          <a:xfrm>
            <a:off x="3805238" y="2940050"/>
            <a:ext cx="928687" cy="357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4" name="组合 122"/>
          <p:cNvGrpSpPr>
            <a:grpSpLocks/>
          </p:cNvGrpSpPr>
          <p:nvPr/>
        </p:nvGrpSpPr>
        <p:grpSpPr bwMode="auto">
          <a:xfrm>
            <a:off x="2162175" y="2922588"/>
            <a:ext cx="2928938" cy="815975"/>
            <a:chOff x="4714876" y="3163886"/>
            <a:chExt cx="2928958" cy="815980"/>
          </a:xfrm>
        </p:grpSpPr>
        <p:sp>
          <p:nvSpPr>
            <p:cNvPr id="121" name="弧形 120"/>
            <p:cNvSpPr/>
            <p:nvPr/>
          </p:nvSpPr>
          <p:spPr>
            <a:xfrm>
              <a:off x="4714876" y="3163886"/>
              <a:ext cx="714380" cy="811217"/>
            </a:xfrm>
            <a:prstGeom prst="arc">
              <a:avLst>
                <a:gd name="adj1" fmla="val 16200000"/>
                <a:gd name="adj2" fmla="val 5502505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2" name="弧形 121"/>
            <p:cNvSpPr/>
            <p:nvPr/>
          </p:nvSpPr>
          <p:spPr>
            <a:xfrm flipH="1">
              <a:off x="6929454" y="3168648"/>
              <a:ext cx="714380" cy="811218"/>
            </a:xfrm>
            <a:prstGeom prst="arc">
              <a:avLst>
                <a:gd name="adj1" fmla="val 16200000"/>
                <a:gd name="adj2" fmla="val 5502505"/>
              </a:avLst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aphicFrame>
        <p:nvGraphicFramePr>
          <p:cNvPr id="124" name="Object 6"/>
          <p:cNvGraphicFramePr>
            <a:graphicFrameLocks noChangeAspect="1"/>
          </p:cNvGraphicFramePr>
          <p:nvPr/>
        </p:nvGraphicFramePr>
        <p:xfrm>
          <a:off x="5075238" y="1714500"/>
          <a:ext cx="10874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公式" r:id="rId3" imgW="533169" imgH="203112" progId="Equation.3">
                  <p:embed/>
                </p:oleObj>
              </mc:Choice>
              <mc:Fallback>
                <p:oleObj name="公式" r:id="rId3" imgW="533169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1714500"/>
                        <a:ext cx="108743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5091113" y="3259138"/>
          <a:ext cx="18383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" name="公式" r:id="rId5" imgW="901309" imgH="203112" progId="Equation.3">
                  <p:embed/>
                </p:oleObj>
              </mc:Choice>
              <mc:Fallback>
                <p:oleObj name="公式" r:id="rId5" imgW="901309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3259138"/>
                        <a:ext cx="18383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矩形 125"/>
          <p:cNvSpPr>
            <a:spLocks noChangeArrowheads="1"/>
          </p:cNvSpPr>
          <p:nvPr/>
        </p:nvSpPr>
        <p:spPr bwMode="auto">
          <a:xfrm>
            <a:off x="785813" y="142875"/>
            <a:ext cx="5500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）用卡诺图化简，得到逻辑函数式。 </a:t>
            </a:r>
            <a:endParaRPr lang="zh-CN" altLang="en-US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圆角矩形 126"/>
          <p:cNvSpPr/>
          <p:nvPr/>
        </p:nvSpPr>
        <p:spPr>
          <a:xfrm>
            <a:off x="2519363" y="1390650"/>
            <a:ext cx="928687" cy="71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8" name="矩形 127"/>
          <p:cNvSpPr>
            <a:spLocks noChangeArrowheads="1"/>
          </p:cNvSpPr>
          <p:nvPr/>
        </p:nvSpPr>
        <p:spPr bwMode="auto">
          <a:xfrm>
            <a:off x="785813" y="4110038"/>
            <a:ext cx="3122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）画出逻辑电路图</a:t>
            </a:r>
            <a:endParaRPr lang="zh-CN" altLang="en-US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组合 185"/>
          <p:cNvGrpSpPr>
            <a:grpSpLocks/>
          </p:cNvGrpSpPr>
          <p:nvPr/>
        </p:nvGrpSpPr>
        <p:grpSpPr bwMode="auto">
          <a:xfrm>
            <a:off x="1616075" y="4713288"/>
            <a:ext cx="5956300" cy="1716087"/>
            <a:chOff x="1928794" y="4429132"/>
            <a:chExt cx="5956300" cy="1716100"/>
          </a:xfrm>
        </p:grpSpPr>
        <p:grpSp>
          <p:nvGrpSpPr>
            <p:cNvPr id="22540" name="组合 130"/>
            <p:cNvGrpSpPr>
              <a:grpSpLocks/>
            </p:cNvGrpSpPr>
            <p:nvPr/>
          </p:nvGrpSpPr>
          <p:grpSpPr bwMode="auto">
            <a:xfrm>
              <a:off x="3000364" y="4429132"/>
              <a:ext cx="536628" cy="500066"/>
              <a:chOff x="3000364" y="4714884"/>
              <a:chExt cx="536628" cy="500066"/>
            </a:xfrm>
          </p:grpSpPr>
          <p:sp>
            <p:nvSpPr>
              <p:cNvPr id="129" name="等腰三角形 128"/>
              <p:cNvSpPr/>
              <p:nvPr/>
            </p:nvSpPr>
            <p:spPr>
              <a:xfrm rot="5400000">
                <a:off x="2964637" y="4750604"/>
                <a:ext cx="500066" cy="428625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3428982" y="4905386"/>
                <a:ext cx="107950" cy="107951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22541" name="组合 131"/>
            <p:cNvGrpSpPr>
              <a:grpSpLocks/>
            </p:cNvGrpSpPr>
            <p:nvPr/>
          </p:nvGrpSpPr>
          <p:grpSpPr bwMode="auto">
            <a:xfrm>
              <a:off x="3000364" y="5048262"/>
              <a:ext cx="536628" cy="500066"/>
              <a:chOff x="3000364" y="4714884"/>
              <a:chExt cx="536628" cy="500066"/>
            </a:xfrm>
          </p:grpSpPr>
          <p:sp>
            <p:nvSpPr>
              <p:cNvPr id="133" name="等腰三角形 132"/>
              <p:cNvSpPr/>
              <p:nvPr/>
            </p:nvSpPr>
            <p:spPr>
              <a:xfrm rot="5400000">
                <a:off x="2964637" y="4750604"/>
                <a:ext cx="500066" cy="428625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3428982" y="4905386"/>
                <a:ext cx="107950" cy="107951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22542" name="组合 134"/>
            <p:cNvGrpSpPr>
              <a:grpSpLocks/>
            </p:cNvGrpSpPr>
            <p:nvPr/>
          </p:nvGrpSpPr>
          <p:grpSpPr bwMode="auto">
            <a:xfrm>
              <a:off x="3000364" y="5645166"/>
              <a:ext cx="536628" cy="500066"/>
              <a:chOff x="3000364" y="4714884"/>
              <a:chExt cx="536628" cy="500066"/>
            </a:xfrm>
          </p:grpSpPr>
          <p:sp>
            <p:nvSpPr>
              <p:cNvPr id="136" name="等腰三角形 135"/>
              <p:cNvSpPr/>
              <p:nvPr/>
            </p:nvSpPr>
            <p:spPr>
              <a:xfrm rot="5400000">
                <a:off x="2964637" y="4750604"/>
                <a:ext cx="500066" cy="428625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3428982" y="4905386"/>
                <a:ext cx="107950" cy="107951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39" name="直接连接符 138"/>
            <p:cNvCxnSpPr/>
            <p:nvPr/>
          </p:nvCxnSpPr>
          <p:spPr>
            <a:xfrm>
              <a:off x="2357419" y="4668846"/>
              <a:ext cx="6429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2357419" y="5308614"/>
              <a:ext cx="6429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2357419" y="5897580"/>
              <a:ext cx="64293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46" name="矩形 23"/>
            <p:cNvSpPr>
              <a:spLocks noChangeArrowheads="1"/>
            </p:cNvSpPr>
            <p:nvPr/>
          </p:nvSpPr>
          <p:spPr bwMode="auto">
            <a:xfrm>
              <a:off x="1928794" y="4459238"/>
              <a:ext cx="3834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H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47" name="矩形 23"/>
            <p:cNvSpPr>
              <a:spLocks noChangeArrowheads="1"/>
            </p:cNvSpPr>
            <p:nvPr/>
          </p:nvSpPr>
          <p:spPr bwMode="auto">
            <a:xfrm>
              <a:off x="1928794" y="5048262"/>
              <a:ext cx="4267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M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48" name="矩形 23"/>
            <p:cNvSpPr>
              <a:spLocks noChangeArrowheads="1"/>
            </p:cNvSpPr>
            <p:nvPr/>
          </p:nvSpPr>
          <p:spPr bwMode="auto">
            <a:xfrm>
              <a:off x="2001234" y="5645166"/>
              <a:ext cx="356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L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5" name="直接连接符 144"/>
            <p:cNvCxnSpPr/>
            <p:nvPr/>
          </p:nvCxnSpPr>
          <p:spPr>
            <a:xfrm>
              <a:off x="3521057" y="4676784"/>
              <a:ext cx="5397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2643169" y="5002223"/>
              <a:ext cx="142875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51" name="组合 152"/>
            <p:cNvGrpSpPr>
              <a:grpSpLocks/>
            </p:cNvGrpSpPr>
            <p:nvPr/>
          </p:nvGrpSpPr>
          <p:grpSpPr bwMode="auto">
            <a:xfrm>
              <a:off x="4071918" y="4573596"/>
              <a:ext cx="642937" cy="505590"/>
              <a:chOff x="6572242" y="5214156"/>
              <a:chExt cx="929481" cy="505590"/>
            </a:xfrm>
          </p:grpSpPr>
          <p:cxnSp>
            <p:nvCxnSpPr>
              <p:cNvPr id="148" name="直接连接符 147"/>
              <p:cNvCxnSpPr/>
              <p:nvPr/>
            </p:nvCxnSpPr>
            <p:spPr>
              <a:xfrm>
                <a:off x="6572243" y="5214155"/>
                <a:ext cx="642605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6572243" y="5714222"/>
                <a:ext cx="642605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5400000">
                <a:off x="6321770" y="5466216"/>
                <a:ext cx="503241" cy="2296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弧形 151"/>
              <p:cNvSpPr/>
              <p:nvPr/>
            </p:nvSpPr>
            <p:spPr>
              <a:xfrm>
                <a:off x="6930266" y="5214155"/>
                <a:ext cx="571460" cy="500067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59" name="直接连接符 158"/>
            <p:cNvCxnSpPr/>
            <p:nvPr/>
          </p:nvCxnSpPr>
          <p:spPr>
            <a:xfrm rot="5400000">
              <a:off x="2501087" y="5145893"/>
              <a:ext cx="285752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>
              <a:off x="4727557" y="4821247"/>
              <a:ext cx="273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54" name="组合 167"/>
            <p:cNvGrpSpPr>
              <a:grpSpLocks/>
            </p:cNvGrpSpPr>
            <p:nvPr/>
          </p:nvGrpSpPr>
          <p:grpSpPr bwMode="auto">
            <a:xfrm>
              <a:off x="4811714" y="5429264"/>
              <a:ext cx="1500198" cy="571504"/>
              <a:chOff x="6929454" y="5000636"/>
              <a:chExt cx="1428760" cy="642942"/>
            </a:xfrm>
          </p:grpSpPr>
          <p:sp>
            <p:nvSpPr>
              <p:cNvPr id="165" name="弧形 164"/>
              <p:cNvSpPr/>
              <p:nvPr/>
            </p:nvSpPr>
            <p:spPr>
              <a:xfrm>
                <a:off x="6929435" y="5000637"/>
                <a:ext cx="1428750" cy="642942"/>
              </a:xfrm>
              <a:prstGeom prst="arc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6" name="弧形 165"/>
              <p:cNvSpPr/>
              <p:nvPr/>
            </p:nvSpPr>
            <p:spPr>
              <a:xfrm flipV="1">
                <a:off x="6929435" y="5000637"/>
                <a:ext cx="1428750" cy="642942"/>
              </a:xfrm>
              <a:prstGeom prst="arc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67" name="弧形 166"/>
              <p:cNvSpPr/>
              <p:nvPr/>
            </p:nvSpPr>
            <p:spPr>
              <a:xfrm>
                <a:off x="7497911" y="5000637"/>
                <a:ext cx="315989" cy="642942"/>
              </a:xfrm>
              <a:prstGeom prst="arc">
                <a:avLst>
                  <a:gd name="adj1" fmla="val 16200000"/>
                  <a:gd name="adj2" fmla="val 5186173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69" name="直接连接符 168"/>
            <p:cNvCxnSpPr/>
            <p:nvPr/>
          </p:nvCxnSpPr>
          <p:spPr>
            <a:xfrm rot="5400000" flipH="1" flipV="1">
              <a:off x="4621191" y="5191138"/>
              <a:ext cx="760419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3536932" y="5884880"/>
              <a:ext cx="2178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3551219" y="5299089"/>
              <a:ext cx="3857625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4987907" y="5572141"/>
              <a:ext cx="714375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6311882" y="5715017"/>
              <a:ext cx="114300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椭圆 182"/>
            <p:cNvSpPr/>
            <p:nvPr/>
          </p:nvSpPr>
          <p:spPr>
            <a:xfrm>
              <a:off x="2609832" y="5278450"/>
              <a:ext cx="71437" cy="714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561" name="矩形 183"/>
            <p:cNvSpPr>
              <a:spLocks noChangeArrowheads="1"/>
            </p:cNvSpPr>
            <p:nvPr/>
          </p:nvSpPr>
          <p:spPr bwMode="auto">
            <a:xfrm>
              <a:off x="7429520" y="5072074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/>
            </a:p>
          </p:txBody>
        </p:sp>
        <p:sp>
          <p:nvSpPr>
            <p:cNvPr id="22562" name="矩形 184"/>
            <p:cNvSpPr>
              <a:spLocks noChangeArrowheads="1"/>
            </p:cNvSpPr>
            <p:nvPr/>
          </p:nvSpPr>
          <p:spPr bwMode="auto">
            <a:xfrm>
              <a:off x="7429520" y="5500702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7" grpId="0" animBg="1"/>
      <p:bldP spid="1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2513"/>
            <a:ext cx="4176713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862013"/>
            <a:ext cx="4119563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矩形 1"/>
          <p:cNvSpPr>
            <a:spLocks noChangeArrowheads="1"/>
          </p:cNvSpPr>
          <p:nvPr/>
        </p:nvSpPr>
        <p:spPr bwMode="auto">
          <a:xfrm>
            <a:off x="428625" y="180975"/>
            <a:ext cx="474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</a:t>
            </a:r>
            <a:r>
              <a:rPr lang="zh-CN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写出下列电路输出的逻辑表达式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23557" name="矩形 1"/>
          <p:cNvSpPr>
            <a:spLocks noChangeArrowheads="1"/>
          </p:cNvSpPr>
          <p:nvPr/>
        </p:nvSpPr>
        <p:spPr bwMode="auto">
          <a:xfrm>
            <a:off x="290513" y="3573463"/>
            <a:ext cx="82423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2.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用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与非门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设计四变量的表决电路。当输入变量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A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C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个或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个以上为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时输出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，输入为其他状态时输出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。</a:t>
            </a:r>
            <a:endParaRPr lang="zh-CN" altLang="en-US" sz="2400">
              <a:solidFill>
                <a:srgbClr val="0000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61913" y="68263"/>
            <a:ext cx="5510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36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84200" y="642938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一、编码器</a:t>
            </a:r>
            <a:endParaRPr lang="zh-CN" altLang="en-US" sz="2800">
              <a:solidFill>
                <a:srgbClr val="0066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642938" y="1143000"/>
            <a:ext cx="7858125" cy="1285875"/>
            <a:chOff x="714350" y="1142767"/>
            <a:chExt cx="7858237" cy="1286083"/>
          </a:xfrm>
        </p:grpSpPr>
        <p:sp>
          <p:nvSpPr>
            <p:cNvPr id="24586" name="矩形 3"/>
            <p:cNvSpPr>
              <a:spLocks noChangeArrowheads="1"/>
            </p:cNvSpPr>
            <p:nvPr/>
          </p:nvSpPr>
          <p:spPr bwMode="auto">
            <a:xfrm>
              <a:off x="785786" y="1228521"/>
              <a:ext cx="77153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用数码表示特定对象的过程称为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编码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。在数字电路中用二进制代码表示有关的信号称为二进制编码。实现编码操作的电路就是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编码器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587" name="Rectangle 16"/>
            <p:cNvSpPr>
              <a:spLocks noChangeArrowheads="1"/>
            </p:cNvSpPr>
            <p:nvPr/>
          </p:nvSpPr>
          <p:spPr bwMode="auto">
            <a:xfrm>
              <a:off x="714350" y="1142767"/>
              <a:ext cx="7858237" cy="1286076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14375" y="2571750"/>
            <a:ext cx="302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普通编码器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614988" y="3143250"/>
          <a:ext cx="2814637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图片" r:id="rId3" imgW="1790700" imgH="1323975" progId="Word.Picture.8">
                  <p:embed/>
                </p:oleObj>
              </mc:Choice>
              <mc:Fallback>
                <p:oleObj name="图片" r:id="rId3" imgW="1790700" imgH="1323975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3143250"/>
                        <a:ext cx="2814637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77913" y="3603625"/>
            <a:ext cx="43513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输入：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～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>
                <a:latin typeface="Times New Roman" pitchFamily="18" charset="0"/>
                <a:cs typeface="Times New Roman" pitchFamily="18" charset="0"/>
              </a:rPr>
              <a:t>7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，高电平有效。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输出：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位二进制代码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称为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线－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线编码器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22313" y="5429250"/>
            <a:ext cx="7778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buFont typeface="Wingdings" pitchFamily="2" charset="2"/>
              <a:buChar char="Ø"/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特点：</a:t>
            </a:r>
            <a:endParaRPr kumimoji="1" lang="en-US" altLang="zh-C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266700" algn="just">
              <a:spcBef>
                <a:spcPts val="0"/>
              </a:spcBef>
              <a:defRPr/>
            </a:pP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任意时刻输入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当中只允许一个输入变量有效，即取值为</a:t>
            </a:r>
            <a:r>
              <a:rPr kumimoji="1"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（高电平有效）。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96938" y="3013075"/>
            <a:ext cx="431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例：三位二进制普通编码器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1" name="Object 3"/>
          <p:cNvGraphicFramePr>
            <a:graphicFrameLocks noChangeAspect="1"/>
          </p:cNvGraphicFramePr>
          <p:nvPr/>
        </p:nvGraphicFramePr>
        <p:xfrm>
          <a:off x="568325" y="647700"/>
          <a:ext cx="419100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Worksheet" r:id="rId3" imgW="2800468" imgH="2028780" progId="Excel.Sheet.8">
                  <p:embed/>
                </p:oleObj>
              </mc:Choice>
              <mc:Fallback>
                <p:oleObj name="Worksheet" r:id="rId3" imgW="2800468" imgH="202878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647700"/>
                        <a:ext cx="4191000" cy="308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500063" y="71438"/>
            <a:ext cx="4214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位二进制编码器的真值表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611813" y="1954213"/>
            <a:ext cx="2674937" cy="1403350"/>
            <a:chOff x="360" y="2568"/>
            <a:chExt cx="2103" cy="1103"/>
          </a:xfrm>
        </p:grpSpPr>
        <p:graphicFrame>
          <p:nvGraphicFramePr>
            <p:cNvPr id="25675" name="Object 4"/>
            <p:cNvGraphicFramePr>
              <a:graphicFrameLocks noChangeAspect="1"/>
            </p:cNvGraphicFramePr>
            <p:nvPr/>
          </p:nvGraphicFramePr>
          <p:xfrm>
            <a:off x="552" y="2568"/>
            <a:ext cx="182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0" name="公式" r:id="rId5" imgW="1497950" imgH="253890" progId="Equation.3">
                    <p:embed/>
                  </p:oleObj>
                </mc:Choice>
                <mc:Fallback>
                  <p:oleObj name="公式" r:id="rId5" imgW="1497950" imgH="25389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" y="2568"/>
                          <a:ext cx="1824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6" name="Object 5"/>
            <p:cNvGraphicFramePr>
              <a:graphicFrameLocks noChangeAspect="1"/>
            </p:cNvGraphicFramePr>
            <p:nvPr/>
          </p:nvGraphicFramePr>
          <p:xfrm>
            <a:off x="543" y="2955"/>
            <a:ext cx="192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1" name="公式" r:id="rId7" imgW="1473200" imgH="254000" progId="Equation.3">
                    <p:embed/>
                  </p:oleObj>
                </mc:Choice>
                <mc:Fallback>
                  <p:oleObj name="公式" r:id="rId7" imgW="1473200" imgH="2540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" y="2955"/>
                          <a:ext cx="192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7" name="Object 6"/>
            <p:cNvGraphicFramePr>
              <a:graphicFrameLocks noChangeAspect="1"/>
            </p:cNvGraphicFramePr>
            <p:nvPr/>
          </p:nvGraphicFramePr>
          <p:xfrm>
            <a:off x="543" y="3342"/>
            <a:ext cx="192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2" name="公式" r:id="rId9" imgW="1473200" imgH="254000" progId="Equation.3">
                    <p:embed/>
                  </p:oleObj>
                </mc:Choice>
                <mc:Fallback>
                  <p:oleObj name="公式" r:id="rId9" imgW="1473200" imgH="254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" y="3342"/>
                          <a:ext cx="192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78" name="AutoShape 8"/>
            <p:cNvSpPr>
              <a:spLocks/>
            </p:cNvSpPr>
            <p:nvPr/>
          </p:nvSpPr>
          <p:spPr bwMode="auto">
            <a:xfrm>
              <a:off x="360" y="2664"/>
              <a:ext cx="161" cy="902"/>
            </a:xfrm>
            <a:prstGeom prst="leftBrace">
              <a:avLst>
                <a:gd name="adj1" fmla="val 4668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</p:grp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357813" y="114300"/>
            <a:ext cx="2270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逻辑函数式：</a:t>
            </a:r>
          </a:p>
        </p:txBody>
      </p:sp>
      <p:grpSp>
        <p:nvGrpSpPr>
          <p:cNvPr id="3" name="组合 93"/>
          <p:cNvGrpSpPr>
            <a:grpSpLocks/>
          </p:cNvGrpSpPr>
          <p:nvPr/>
        </p:nvGrpSpPr>
        <p:grpSpPr bwMode="auto">
          <a:xfrm>
            <a:off x="811213" y="4214813"/>
            <a:ext cx="5475287" cy="2428875"/>
            <a:chOff x="1071538" y="4000504"/>
            <a:chExt cx="5475470" cy="2428892"/>
          </a:xfrm>
        </p:grpSpPr>
        <p:grpSp>
          <p:nvGrpSpPr>
            <p:cNvPr id="25609" name="组合 15"/>
            <p:cNvGrpSpPr>
              <a:grpSpLocks/>
            </p:cNvGrpSpPr>
            <p:nvPr/>
          </p:nvGrpSpPr>
          <p:grpSpPr bwMode="auto">
            <a:xfrm>
              <a:off x="1071538" y="4000504"/>
              <a:ext cx="369012" cy="2428892"/>
              <a:chOff x="1214414" y="4000504"/>
              <a:chExt cx="369012" cy="2428892"/>
            </a:xfrm>
          </p:grpSpPr>
          <p:sp>
            <p:nvSpPr>
              <p:cNvPr id="25673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rot="5400000" flipH="1" flipV="1">
                <a:off x="357956" y="5428470"/>
                <a:ext cx="200026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0" name="组合 16"/>
            <p:cNvGrpSpPr>
              <a:grpSpLocks/>
            </p:cNvGrpSpPr>
            <p:nvPr/>
          </p:nvGrpSpPr>
          <p:grpSpPr bwMode="auto">
            <a:xfrm>
              <a:off x="1428728" y="4000504"/>
              <a:ext cx="369012" cy="2428892"/>
              <a:chOff x="1214414" y="4000504"/>
              <a:chExt cx="369012" cy="2428892"/>
            </a:xfrm>
          </p:grpSpPr>
          <p:sp>
            <p:nvSpPr>
              <p:cNvPr id="25671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rot="5400000" flipH="1" flipV="1">
                <a:off x="357965" y="5428470"/>
                <a:ext cx="2000264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1" name="组合 19"/>
            <p:cNvGrpSpPr>
              <a:grpSpLocks/>
            </p:cNvGrpSpPr>
            <p:nvPr/>
          </p:nvGrpSpPr>
          <p:grpSpPr bwMode="auto">
            <a:xfrm>
              <a:off x="1774096" y="4000504"/>
              <a:ext cx="369012" cy="2428892"/>
              <a:chOff x="1214414" y="4000504"/>
              <a:chExt cx="369012" cy="2428892"/>
            </a:xfrm>
          </p:grpSpPr>
          <p:sp>
            <p:nvSpPr>
              <p:cNvPr id="25669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rot="5400000" flipH="1" flipV="1">
                <a:off x="358683" y="5428470"/>
                <a:ext cx="2000264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2" name="组合 22"/>
            <p:cNvGrpSpPr>
              <a:grpSpLocks/>
            </p:cNvGrpSpPr>
            <p:nvPr/>
          </p:nvGrpSpPr>
          <p:grpSpPr bwMode="auto">
            <a:xfrm>
              <a:off x="2131286" y="4000504"/>
              <a:ext cx="369012" cy="2428892"/>
              <a:chOff x="1214414" y="4000504"/>
              <a:chExt cx="369012" cy="2428892"/>
            </a:xfrm>
          </p:grpSpPr>
          <p:sp>
            <p:nvSpPr>
              <p:cNvPr id="25667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rot="5400000" flipH="1" flipV="1">
                <a:off x="358693" y="5428470"/>
                <a:ext cx="200026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3" name="组合 25"/>
            <p:cNvGrpSpPr>
              <a:grpSpLocks/>
            </p:cNvGrpSpPr>
            <p:nvPr/>
          </p:nvGrpSpPr>
          <p:grpSpPr bwMode="auto">
            <a:xfrm>
              <a:off x="2500298" y="4000504"/>
              <a:ext cx="369012" cy="2428892"/>
              <a:chOff x="1214414" y="4000504"/>
              <a:chExt cx="369012" cy="2428892"/>
            </a:xfrm>
          </p:grpSpPr>
          <p:sp>
            <p:nvSpPr>
              <p:cNvPr id="25665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rot="5400000" flipH="1" flipV="1">
                <a:off x="357994" y="5428470"/>
                <a:ext cx="200026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4" name="组合 28"/>
            <p:cNvGrpSpPr>
              <a:grpSpLocks/>
            </p:cNvGrpSpPr>
            <p:nvPr/>
          </p:nvGrpSpPr>
          <p:grpSpPr bwMode="auto">
            <a:xfrm>
              <a:off x="2857488" y="4000504"/>
              <a:ext cx="369012" cy="2428892"/>
              <a:chOff x="1214414" y="4000504"/>
              <a:chExt cx="369012" cy="2428892"/>
            </a:xfrm>
          </p:grpSpPr>
          <p:sp>
            <p:nvSpPr>
              <p:cNvPr id="25663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5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rot="5400000" flipH="1" flipV="1">
                <a:off x="358003" y="5428470"/>
                <a:ext cx="2000264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5" name="组合 31"/>
            <p:cNvGrpSpPr>
              <a:grpSpLocks/>
            </p:cNvGrpSpPr>
            <p:nvPr/>
          </p:nvGrpSpPr>
          <p:grpSpPr bwMode="auto">
            <a:xfrm>
              <a:off x="3202856" y="4000504"/>
              <a:ext cx="369012" cy="2428892"/>
              <a:chOff x="1214414" y="4000504"/>
              <a:chExt cx="369012" cy="2428892"/>
            </a:xfrm>
          </p:grpSpPr>
          <p:sp>
            <p:nvSpPr>
              <p:cNvPr id="25661" name="矩形 23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6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rot="5400000" flipH="1" flipV="1">
                <a:off x="358721" y="5428470"/>
                <a:ext cx="2000264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6" name="组合 34"/>
            <p:cNvGrpSpPr>
              <a:grpSpLocks/>
            </p:cNvGrpSpPr>
            <p:nvPr/>
          </p:nvGrpSpPr>
          <p:grpSpPr bwMode="auto">
            <a:xfrm>
              <a:off x="3560046" y="4000504"/>
              <a:ext cx="369012" cy="2428892"/>
              <a:chOff x="1214414" y="4000504"/>
              <a:chExt cx="369012" cy="2428892"/>
            </a:xfrm>
          </p:grpSpPr>
          <p:sp>
            <p:nvSpPr>
              <p:cNvPr id="25659" name="矩形 35"/>
              <p:cNvSpPr>
                <a:spLocks noChangeArrowheads="1"/>
              </p:cNvSpPr>
              <p:nvPr/>
            </p:nvSpPr>
            <p:spPr bwMode="auto">
              <a:xfrm>
                <a:off x="1214414" y="4000504"/>
                <a:ext cx="36901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kumimoji="1" lang="en-US" altLang="zh-CN" sz="20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7</a:t>
                </a:r>
                <a:endParaRPr lang="zh-CN" altLang="en-US" sz="20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 rot="5400000" flipH="1" flipV="1">
                <a:off x="358731" y="5428470"/>
                <a:ext cx="200026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617" name="组合 50"/>
            <p:cNvGrpSpPr>
              <a:grpSpLocks/>
            </p:cNvGrpSpPr>
            <p:nvPr/>
          </p:nvGrpSpPr>
          <p:grpSpPr bwMode="auto">
            <a:xfrm>
              <a:off x="3786182" y="4500570"/>
              <a:ext cx="1500200" cy="571504"/>
              <a:chOff x="3786182" y="4572008"/>
              <a:chExt cx="1500200" cy="571504"/>
            </a:xfrm>
          </p:grpSpPr>
          <p:sp>
            <p:nvSpPr>
              <p:cNvPr id="39" name="弧形 38"/>
              <p:cNvSpPr/>
              <p:nvPr/>
            </p:nvSpPr>
            <p:spPr>
              <a:xfrm>
                <a:off x="3786254" y="4572007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40" name="弧形 39"/>
              <p:cNvSpPr/>
              <p:nvPr/>
            </p:nvSpPr>
            <p:spPr>
              <a:xfrm flipV="1">
                <a:off x="3786254" y="4572007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41" name="弧形 40"/>
              <p:cNvSpPr/>
              <p:nvPr/>
            </p:nvSpPr>
            <p:spPr>
              <a:xfrm>
                <a:off x="4383174" y="4572007"/>
                <a:ext cx="331798" cy="571504"/>
              </a:xfrm>
              <a:prstGeom prst="arc">
                <a:avLst>
                  <a:gd name="adj1" fmla="val 16200000"/>
                  <a:gd name="adj2" fmla="val 5186173"/>
                </a:avLst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 rot="10800000">
              <a:off x="2643216" y="4572008"/>
              <a:ext cx="2016192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10800000">
              <a:off x="3000414" y="4714884"/>
              <a:ext cx="17145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10800000" flipV="1">
              <a:off x="3357614" y="4857760"/>
              <a:ext cx="13573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10800000" flipV="1">
              <a:off x="3714813" y="5000636"/>
              <a:ext cx="9366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10800000" flipV="1">
              <a:off x="5286491" y="4786321"/>
              <a:ext cx="7143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23" name="组合 53"/>
            <p:cNvGrpSpPr>
              <a:grpSpLocks/>
            </p:cNvGrpSpPr>
            <p:nvPr/>
          </p:nvGrpSpPr>
          <p:grpSpPr bwMode="auto">
            <a:xfrm>
              <a:off x="3786182" y="5143512"/>
              <a:ext cx="1500200" cy="571504"/>
              <a:chOff x="3786182" y="4572008"/>
              <a:chExt cx="1500200" cy="571504"/>
            </a:xfrm>
          </p:grpSpPr>
          <p:sp>
            <p:nvSpPr>
              <p:cNvPr id="55" name="弧形 54"/>
              <p:cNvSpPr/>
              <p:nvPr/>
            </p:nvSpPr>
            <p:spPr>
              <a:xfrm>
                <a:off x="3786254" y="4572008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56" name="弧形 55"/>
              <p:cNvSpPr/>
              <p:nvPr/>
            </p:nvSpPr>
            <p:spPr>
              <a:xfrm flipV="1">
                <a:off x="3786254" y="4572008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57" name="弧形 56"/>
              <p:cNvSpPr/>
              <p:nvPr/>
            </p:nvSpPr>
            <p:spPr>
              <a:xfrm>
                <a:off x="4383174" y="4572008"/>
                <a:ext cx="331798" cy="571504"/>
              </a:xfrm>
              <a:prstGeom prst="arc">
                <a:avLst>
                  <a:gd name="adj1" fmla="val 16200000"/>
                  <a:gd name="adj2" fmla="val 5186173"/>
                </a:avLst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</p:grpSp>
        <p:cxnSp>
          <p:nvCxnSpPr>
            <p:cNvPr id="58" name="直接连接符 57"/>
            <p:cNvCxnSpPr/>
            <p:nvPr/>
          </p:nvCxnSpPr>
          <p:spPr>
            <a:xfrm rot="10800000">
              <a:off x="1928817" y="5214949"/>
              <a:ext cx="2730591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rot="10800000">
              <a:off x="2286016" y="5357825"/>
              <a:ext cx="2428956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0800000" flipV="1">
              <a:off x="3357614" y="5500701"/>
              <a:ext cx="13573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rot="10800000" flipV="1">
              <a:off x="3714813" y="5643577"/>
              <a:ext cx="9366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10800000" flipV="1">
              <a:off x="5286491" y="5429264"/>
              <a:ext cx="7143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29" name="组合 62"/>
            <p:cNvGrpSpPr>
              <a:grpSpLocks/>
            </p:cNvGrpSpPr>
            <p:nvPr/>
          </p:nvGrpSpPr>
          <p:grpSpPr bwMode="auto">
            <a:xfrm>
              <a:off x="3786182" y="5786454"/>
              <a:ext cx="1500200" cy="571504"/>
              <a:chOff x="3786182" y="4572008"/>
              <a:chExt cx="1500200" cy="571504"/>
            </a:xfrm>
          </p:grpSpPr>
          <p:sp>
            <p:nvSpPr>
              <p:cNvPr id="64" name="弧形 63"/>
              <p:cNvSpPr/>
              <p:nvPr/>
            </p:nvSpPr>
            <p:spPr>
              <a:xfrm>
                <a:off x="3786254" y="4572007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65" name="弧形 64"/>
              <p:cNvSpPr/>
              <p:nvPr/>
            </p:nvSpPr>
            <p:spPr>
              <a:xfrm flipV="1">
                <a:off x="3786254" y="4572007"/>
                <a:ext cx="1500237" cy="571504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66" name="弧形 65"/>
              <p:cNvSpPr/>
              <p:nvPr/>
            </p:nvSpPr>
            <p:spPr>
              <a:xfrm>
                <a:off x="4383174" y="4572007"/>
                <a:ext cx="331798" cy="571504"/>
              </a:xfrm>
              <a:prstGeom prst="arc">
                <a:avLst>
                  <a:gd name="adj1" fmla="val 16200000"/>
                  <a:gd name="adj2" fmla="val 5186173"/>
                </a:avLst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</p:grpSp>
        <p:cxnSp>
          <p:nvCxnSpPr>
            <p:cNvPr id="67" name="直接连接符 66"/>
            <p:cNvCxnSpPr/>
            <p:nvPr/>
          </p:nvCxnSpPr>
          <p:spPr>
            <a:xfrm rot="10800000">
              <a:off x="1571617" y="5859479"/>
              <a:ext cx="308779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10800000">
              <a:off x="2286016" y="6000768"/>
              <a:ext cx="2428956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0800000" flipV="1">
              <a:off x="3000414" y="6143644"/>
              <a:ext cx="17145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10800000" flipV="1">
              <a:off x="3714813" y="6286520"/>
              <a:ext cx="9366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10800000" flipV="1">
              <a:off x="5286491" y="6072205"/>
              <a:ext cx="7143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/>
            <p:nvPr/>
          </p:nvSpPr>
          <p:spPr>
            <a:xfrm>
              <a:off x="2609876" y="4538670"/>
              <a:ext cx="71440" cy="714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62313" y="4668846"/>
              <a:ext cx="71440" cy="714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0" name="椭圆 79"/>
            <p:cNvSpPr/>
            <p:nvPr/>
          </p:nvSpPr>
          <p:spPr>
            <a:xfrm>
              <a:off x="3298874" y="4819660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1" name="椭圆 80"/>
            <p:cNvSpPr/>
            <p:nvPr/>
          </p:nvSpPr>
          <p:spPr>
            <a:xfrm>
              <a:off x="3676712" y="4962536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2" name="椭圆 81"/>
            <p:cNvSpPr/>
            <p:nvPr/>
          </p:nvSpPr>
          <p:spPr>
            <a:xfrm>
              <a:off x="1882777" y="5181612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3" name="椭圆 82"/>
            <p:cNvSpPr/>
            <p:nvPr/>
          </p:nvSpPr>
          <p:spPr>
            <a:xfrm>
              <a:off x="2239977" y="5324488"/>
              <a:ext cx="71439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4" name="椭圆 83"/>
            <p:cNvSpPr/>
            <p:nvPr/>
          </p:nvSpPr>
          <p:spPr>
            <a:xfrm>
              <a:off x="3298874" y="5454664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5" name="椭圆 84"/>
            <p:cNvSpPr/>
            <p:nvPr/>
          </p:nvSpPr>
          <p:spPr>
            <a:xfrm>
              <a:off x="3676712" y="5597540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6" name="椭圆 85"/>
            <p:cNvSpPr/>
            <p:nvPr/>
          </p:nvSpPr>
          <p:spPr>
            <a:xfrm>
              <a:off x="1538279" y="5811854"/>
              <a:ext cx="71439" cy="714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7" name="椭圆 86"/>
            <p:cNvSpPr/>
            <p:nvPr/>
          </p:nvSpPr>
          <p:spPr>
            <a:xfrm>
              <a:off x="2239977" y="5975368"/>
              <a:ext cx="71439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8" name="椭圆 87"/>
            <p:cNvSpPr/>
            <p:nvPr/>
          </p:nvSpPr>
          <p:spPr>
            <a:xfrm>
              <a:off x="2962313" y="6105544"/>
              <a:ext cx="71440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89" name="椭圆 88"/>
            <p:cNvSpPr/>
            <p:nvPr/>
          </p:nvSpPr>
          <p:spPr>
            <a:xfrm>
              <a:off x="3668775" y="6248420"/>
              <a:ext cx="71439" cy="71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1"/>
            </a:p>
          </p:txBody>
        </p:sp>
        <p:sp>
          <p:nvSpPr>
            <p:cNvPr id="25647" name="矩形 23"/>
            <p:cNvSpPr>
              <a:spLocks noChangeArrowheads="1"/>
            </p:cNvSpPr>
            <p:nvPr/>
          </p:nvSpPr>
          <p:spPr bwMode="auto">
            <a:xfrm>
              <a:off x="6072198" y="4572008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400" b="1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648" name="矩形 23"/>
            <p:cNvSpPr>
              <a:spLocks noChangeArrowheads="1"/>
            </p:cNvSpPr>
            <p:nvPr/>
          </p:nvSpPr>
          <p:spPr bwMode="auto">
            <a:xfrm>
              <a:off x="6072198" y="5181913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 b="1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649" name="矩形 23"/>
            <p:cNvSpPr>
              <a:spLocks noChangeArrowheads="1"/>
            </p:cNvSpPr>
            <p:nvPr/>
          </p:nvSpPr>
          <p:spPr bwMode="auto">
            <a:xfrm>
              <a:off x="6072198" y="5824855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400" b="1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571500" y="3786188"/>
            <a:ext cx="1960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逻辑电路图</a:t>
            </a:r>
            <a:endParaRPr lang="zh-CN" altLang="en-US" sz="2400" b="1">
              <a:solidFill>
                <a:srgbClr val="0000FF"/>
              </a:solidFill>
            </a:endParaRPr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5572125" y="571500"/>
            <a:ext cx="30003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约束条件：</a:t>
            </a:r>
            <a:endParaRPr kumimoji="1" lang="en-US" altLang="zh-CN" sz="2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622300" algn="just">
              <a:defRPr/>
            </a:pPr>
            <a:r>
              <a:rPr kumimoji="1"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～</a:t>
            </a:r>
            <a:r>
              <a:rPr kumimoji="1"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当中只允许一个输入变量为</a:t>
            </a:r>
            <a:r>
              <a:rPr kumimoji="1" lang="en-US" altLang="zh-CN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3" grpId="0"/>
      <p:bldP spid="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5"/>
          <p:cNvSpPr txBox="1">
            <a:spLocks noChangeArrowheads="1"/>
          </p:cNvSpPr>
          <p:nvPr/>
        </p:nvSpPr>
        <p:spPr bwMode="auto">
          <a:xfrm>
            <a:off x="571500" y="71438"/>
            <a:ext cx="302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二进制优先编码器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684213" y="1928813"/>
            <a:ext cx="7161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设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的优先级别最高，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次之，依此类推，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400" b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最低。</a:t>
            </a:r>
          </a:p>
        </p:txBody>
      </p:sp>
      <p:grpSp>
        <p:nvGrpSpPr>
          <p:cNvPr id="2" name="组合 49"/>
          <p:cNvGrpSpPr>
            <a:grpSpLocks/>
          </p:cNvGrpSpPr>
          <p:nvPr/>
        </p:nvGrpSpPr>
        <p:grpSpPr bwMode="auto">
          <a:xfrm>
            <a:off x="1816100" y="2428875"/>
            <a:ext cx="5346700" cy="4365625"/>
            <a:chOff x="1789070" y="2428868"/>
            <a:chExt cx="5346713" cy="4365657"/>
          </a:xfrm>
        </p:grpSpPr>
        <p:sp>
          <p:nvSpPr>
            <p:cNvPr id="26633" name="Text Box 8"/>
            <p:cNvSpPr txBox="1">
              <a:spLocks noChangeArrowheads="1"/>
            </p:cNvSpPr>
            <p:nvPr/>
          </p:nvSpPr>
          <p:spPr bwMode="auto">
            <a:xfrm>
              <a:off x="2285984" y="2428868"/>
              <a:ext cx="43577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zh-CN" altLang="en-US" sz="24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位二进制优先编码器的真值表</a:t>
              </a:r>
            </a:p>
          </p:txBody>
        </p:sp>
        <p:graphicFrame>
          <p:nvGraphicFramePr>
            <p:cNvPr id="26634" name="Object 2"/>
            <p:cNvGraphicFramePr>
              <a:graphicFrameLocks noChangeAspect="1"/>
            </p:cNvGraphicFramePr>
            <p:nvPr/>
          </p:nvGraphicFramePr>
          <p:xfrm>
            <a:off x="1789070" y="2933697"/>
            <a:ext cx="5346713" cy="3860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5" name="Worksheet" r:id="rId3" imgW="2800468" imgH="2028780" progId="Excel.Sheet.8">
                    <p:embed/>
                  </p:oleObj>
                </mc:Choice>
                <mc:Fallback>
                  <p:oleObj name="Worksheet" r:id="rId3" imgW="2800468" imgH="2028780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9070" y="2933697"/>
                          <a:ext cx="5346713" cy="38608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48"/>
          <p:cNvGrpSpPr>
            <a:grpSpLocks/>
          </p:cNvGrpSpPr>
          <p:nvPr/>
        </p:nvGrpSpPr>
        <p:grpSpPr bwMode="auto">
          <a:xfrm>
            <a:off x="571500" y="600075"/>
            <a:ext cx="8001000" cy="1285875"/>
            <a:chOff x="571472" y="600052"/>
            <a:chExt cx="8001056" cy="1285884"/>
          </a:xfrm>
        </p:grpSpPr>
        <p:sp>
          <p:nvSpPr>
            <p:cNvPr id="26631" name="Rectangle 6"/>
            <p:cNvSpPr>
              <a:spLocks noChangeArrowheads="1"/>
            </p:cNvSpPr>
            <p:nvPr/>
          </p:nvSpPr>
          <p:spPr bwMode="auto">
            <a:xfrm>
              <a:off x="642910" y="668331"/>
              <a:ext cx="784859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优先编码器</a:t>
              </a:r>
              <a:r>
                <a:rPr kumimoji="1" lang="zh-CN" altLang="en-US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：允许同时在</a:t>
              </a: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1" lang="zh-CN" altLang="en-US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个输入端有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多个</a:t>
              </a:r>
              <a:r>
                <a:rPr kumimoji="1" lang="zh-CN" altLang="en-US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输入信号有效，编码器按输入端编号的大小来排列优先级，只对同时输入的多个信号中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优先权最高</a:t>
              </a:r>
              <a:r>
                <a:rPr kumimoji="1" lang="zh-CN" altLang="en-US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的一个进行编码。</a:t>
              </a:r>
            </a:p>
          </p:txBody>
        </p:sp>
        <p:sp>
          <p:nvSpPr>
            <p:cNvPr id="26632" name="Rectangle 16"/>
            <p:cNvSpPr>
              <a:spLocks noChangeArrowheads="1"/>
            </p:cNvSpPr>
            <p:nvPr/>
          </p:nvSpPr>
          <p:spPr bwMode="auto">
            <a:xfrm>
              <a:off x="571472" y="600052"/>
              <a:ext cx="8001056" cy="1285884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630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857250" y="942975"/>
          <a:ext cx="7000875" cy="491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公式" r:id="rId3" imgW="2730500" imgH="1498600" progId="Equation.3">
                  <p:embed/>
                </p:oleObj>
              </mc:Choice>
              <mc:Fallback>
                <p:oleObj name="公式" r:id="rId3" imgW="2730500" imgH="149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942975"/>
                        <a:ext cx="7000875" cy="491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658813" y="252413"/>
            <a:ext cx="2270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逻辑函数式：</a:t>
            </a:r>
          </a:p>
        </p:txBody>
      </p:sp>
      <p:sp>
        <p:nvSpPr>
          <p:cNvPr id="2765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9"/>
          <p:cNvGrpSpPr>
            <a:grpSpLocks/>
          </p:cNvGrpSpPr>
          <p:nvPr/>
        </p:nvGrpSpPr>
        <p:grpSpPr bwMode="auto">
          <a:xfrm>
            <a:off x="214313" y="857250"/>
            <a:ext cx="4572000" cy="5976938"/>
            <a:chOff x="928662" y="500042"/>
            <a:chExt cx="5072098" cy="6334126"/>
          </a:xfrm>
        </p:grpSpPr>
        <p:pic>
          <p:nvPicPr>
            <p:cNvPr id="2871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414" y="642918"/>
              <a:ext cx="4248150" cy="619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8718" name="Object 9"/>
            <p:cNvGraphicFramePr>
              <a:graphicFrameLocks noChangeAspect="1"/>
            </p:cNvGraphicFramePr>
            <p:nvPr/>
          </p:nvGraphicFramePr>
          <p:xfrm>
            <a:off x="928662" y="500042"/>
            <a:ext cx="273050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2" name="公式" r:id="rId4" imgW="164885" imgH="215619" progId="Equation.3">
                    <p:embed/>
                  </p:oleObj>
                </mc:Choice>
                <mc:Fallback>
                  <p:oleObj name="公式" r:id="rId4" imgW="164885" imgH="2156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500042"/>
                          <a:ext cx="273050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19" name="Object 10"/>
            <p:cNvGraphicFramePr>
              <a:graphicFrameLocks noChangeAspect="1"/>
            </p:cNvGraphicFramePr>
            <p:nvPr/>
          </p:nvGraphicFramePr>
          <p:xfrm>
            <a:off x="928662" y="1214422"/>
            <a:ext cx="252412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3" name="公式" r:id="rId6" imgW="152268" imgH="203024" progId="Equation.3">
                    <p:embed/>
                  </p:oleObj>
                </mc:Choice>
                <mc:Fallback>
                  <p:oleObj name="公式" r:id="rId6" imgW="152268" imgH="203024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1214422"/>
                          <a:ext cx="252412" cy="363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0" name="Object 11"/>
            <p:cNvGraphicFramePr>
              <a:graphicFrameLocks noChangeAspect="1"/>
            </p:cNvGraphicFramePr>
            <p:nvPr/>
          </p:nvGraphicFramePr>
          <p:xfrm>
            <a:off x="928662" y="1928802"/>
            <a:ext cx="293688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4" name="公式" r:id="rId8" imgW="177569" imgH="202936" progId="Equation.3">
                    <p:embed/>
                  </p:oleObj>
                </mc:Choice>
                <mc:Fallback>
                  <p:oleObj name="公式" r:id="rId8" imgW="177569" imgH="20293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1928802"/>
                          <a:ext cx="293688" cy="363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1" name="Object 12"/>
            <p:cNvGraphicFramePr>
              <a:graphicFrameLocks noChangeAspect="1"/>
            </p:cNvGraphicFramePr>
            <p:nvPr/>
          </p:nvGraphicFramePr>
          <p:xfrm>
            <a:off x="928662" y="2643182"/>
            <a:ext cx="27305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5" name="公式" r:id="rId10" imgW="164885" imgH="215619" progId="Equation.3">
                    <p:embed/>
                  </p:oleObj>
                </mc:Choice>
                <mc:Fallback>
                  <p:oleObj name="公式" r:id="rId10" imgW="164885" imgH="215619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2643182"/>
                          <a:ext cx="27305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2" name="Object 13"/>
            <p:cNvGraphicFramePr>
              <a:graphicFrameLocks noChangeAspect="1"/>
            </p:cNvGraphicFramePr>
            <p:nvPr/>
          </p:nvGraphicFramePr>
          <p:xfrm>
            <a:off x="928662" y="3357562"/>
            <a:ext cx="293688" cy="363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6" name="公式" r:id="rId12" imgW="177569" imgH="202936" progId="Equation.3">
                    <p:embed/>
                  </p:oleObj>
                </mc:Choice>
                <mc:Fallback>
                  <p:oleObj name="公式" r:id="rId12" imgW="177569" imgH="202936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3357562"/>
                          <a:ext cx="293688" cy="3635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3" name="Object 14"/>
            <p:cNvGraphicFramePr>
              <a:graphicFrameLocks noChangeAspect="1"/>
            </p:cNvGraphicFramePr>
            <p:nvPr/>
          </p:nvGraphicFramePr>
          <p:xfrm>
            <a:off x="928662" y="4071942"/>
            <a:ext cx="27305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7" name="公式" r:id="rId14" imgW="164885" imgH="215619" progId="Equation.3">
                    <p:embed/>
                  </p:oleObj>
                </mc:Choice>
                <mc:Fallback>
                  <p:oleObj name="公式" r:id="rId14" imgW="164885" imgH="2156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4071942"/>
                          <a:ext cx="27305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4" name="Object 15"/>
            <p:cNvGraphicFramePr>
              <a:graphicFrameLocks noChangeAspect="1"/>
            </p:cNvGraphicFramePr>
            <p:nvPr/>
          </p:nvGraphicFramePr>
          <p:xfrm>
            <a:off x="928662" y="4786322"/>
            <a:ext cx="27305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8" name="公式" r:id="rId16" imgW="164885" imgH="215619" progId="Equation.3">
                    <p:embed/>
                  </p:oleObj>
                </mc:Choice>
                <mc:Fallback>
                  <p:oleObj name="公式" r:id="rId16" imgW="164885" imgH="215619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4786322"/>
                          <a:ext cx="27305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5" name="Object 16"/>
            <p:cNvGraphicFramePr>
              <a:graphicFrameLocks noChangeAspect="1"/>
            </p:cNvGraphicFramePr>
            <p:nvPr/>
          </p:nvGraphicFramePr>
          <p:xfrm>
            <a:off x="928662" y="5500702"/>
            <a:ext cx="293687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39" name="公式" r:id="rId18" imgW="177569" imgH="215619" progId="Equation.3">
                    <p:embed/>
                  </p:oleObj>
                </mc:Choice>
                <mc:Fallback>
                  <p:oleObj name="公式" r:id="rId18" imgW="177569" imgH="215619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5500702"/>
                          <a:ext cx="293687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6" name="Object 17"/>
            <p:cNvGraphicFramePr>
              <a:graphicFrameLocks noChangeAspect="1"/>
            </p:cNvGraphicFramePr>
            <p:nvPr/>
          </p:nvGraphicFramePr>
          <p:xfrm>
            <a:off x="5559435" y="714356"/>
            <a:ext cx="315913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0" name="公式" r:id="rId20" imgW="190335" imgH="215713" progId="Equation.3">
                    <p:embed/>
                  </p:oleObj>
                </mc:Choice>
                <mc:Fallback>
                  <p:oleObj name="公式" r:id="rId20" imgW="190335" imgH="215713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9435" y="714356"/>
                          <a:ext cx="315913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7" name="Object 18"/>
            <p:cNvGraphicFramePr>
              <a:graphicFrameLocks noChangeAspect="1"/>
            </p:cNvGraphicFramePr>
            <p:nvPr/>
          </p:nvGraphicFramePr>
          <p:xfrm>
            <a:off x="5559435" y="1142984"/>
            <a:ext cx="441325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1" name="公式" r:id="rId22" imgW="266469" imgH="203024" progId="Equation.3">
                    <p:embed/>
                  </p:oleObj>
                </mc:Choice>
                <mc:Fallback>
                  <p:oleObj name="公式" r:id="rId22" imgW="266469" imgH="203024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9435" y="1142984"/>
                          <a:ext cx="441325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8" name="Object 19"/>
            <p:cNvGraphicFramePr>
              <a:graphicFrameLocks noChangeAspect="1"/>
            </p:cNvGraphicFramePr>
            <p:nvPr/>
          </p:nvGraphicFramePr>
          <p:xfrm>
            <a:off x="5500694" y="2214554"/>
            <a:ext cx="315912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2" name="公式" r:id="rId24" imgW="190417" imgH="203112" progId="Equation.3">
                    <p:embed/>
                  </p:oleObj>
                </mc:Choice>
                <mc:Fallback>
                  <p:oleObj name="公式" r:id="rId24" imgW="190417" imgH="203112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0694" y="2214554"/>
                          <a:ext cx="315912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29" name="Object 20"/>
            <p:cNvGraphicFramePr>
              <a:graphicFrameLocks noChangeAspect="1"/>
            </p:cNvGraphicFramePr>
            <p:nvPr/>
          </p:nvGraphicFramePr>
          <p:xfrm>
            <a:off x="928662" y="6072206"/>
            <a:ext cx="230187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3" name="公式" r:id="rId26" imgW="139579" imgH="215713" progId="Equation.3">
                    <p:embed/>
                  </p:oleObj>
                </mc:Choice>
                <mc:Fallback>
                  <p:oleObj name="公式" r:id="rId26" imgW="139579" imgH="215713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8662" y="6072206"/>
                          <a:ext cx="230187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30" name="Object 21"/>
            <p:cNvGraphicFramePr>
              <a:graphicFrameLocks noChangeAspect="1"/>
            </p:cNvGraphicFramePr>
            <p:nvPr/>
          </p:nvGraphicFramePr>
          <p:xfrm>
            <a:off x="5500694" y="3857628"/>
            <a:ext cx="2952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4" name="公式" r:id="rId28" imgW="177569" imgH="202936" progId="Equation.3">
                    <p:embed/>
                  </p:oleObj>
                </mc:Choice>
                <mc:Fallback>
                  <p:oleObj name="公式" r:id="rId28" imgW="177569" imgH="202936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0694" y="3857628"/>
                          <a:ext cx="295275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731" name="Object 22"/>
            <p:cNvGraphicFramePr>
              <a:graphicFrameLocks noChangeAspect="1"/>
            </p:cNvGraphicFramePr>
            <p:nvPr/>
          </p:nvGraphicFramePr>
          <p:xfrm>
            <a:off x="5500694" y="5500702"/>
            <a:ext cx="315913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5" name="公式" r:id="rId30" imgW="190335" imgH="215713" progId="Equation.3">
                    <p:embed/>
                  </p:oleObj>
                </mc:Choice>
                <mc:Fallback>
                  <p:oleObj name="公式" r:id="rId30" imgW="190335" imgH="21571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0694" y="5500702"/>
                          <a:ext cx="315913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5" name="Text Box 5"/>
          <p:cNvSpPr txBox="1">
            <a:spLocks noChangeArrowheads="1"/>
          </p:cNvSpPr>
          <p:nvPr/>
        </p:nvSpPr>
        <p:spPr bwMode="auto">
          <a:xfrm>
            <a:off x="255588" y="0"/>
            <a:ext cx="3024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常用的集成编码器</a:t>
            </a: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214313" y="428625"/>
            <a:ext cx="4833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）</a:t>
            </a: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8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线－</a:t>
            </a:r>
            <a:r>
              <a:rPr kumimoji="1" lang="en-US" altLang="zh-CN" sz="2400" b="1">
                <a:solidFill>
                  <a:srgbClr val="0000FF"/>
                </a:solidFill>
                <a:latin typeface="宋体" pitchFamily="2" charset="-122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线优先编码器</a:t>
            </a: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74LS148</a:t>
            </a:r>
            <a:endParaRPr lang="zh-CN" altLang="en-US" sz="2400">
              <a:solidFill>
                <a:srgbClr val="FF0000"/>
              </a:solidFill>
            </a:endParaRPr>
          </a:p>
        </p:txBody>
      </p:sp>
      <p:grpSp>
        <p:nvGrpSpPr>
          <p:cNvPr id="3" name="组合 50"/>
          <p:cNvGrpSpPr>
            <a:grpSpLocks/>
          </p:cNvGrpSpPr>
          <p:nvPr/>
        </p:nvGrpSpPr>
        <p:grpSpPr bwMode="auto">
          <a:xfrm>
            <a:off x="4857750" y="928688"/>
            <a:ext cx="4143375" cy="5715000"/>
            <a:chOff x="214282" y="1714488"/>
            <a:chExt cx="4143404" cy="3714776"/>
          </a:xfrm>
        </p:grpSpPr>
        <p:sp>
          <p:nvSpPr>
            <p:cNvPr id="28715" name="矩形 51"/>
            <p:cNvSpPr>
              <a:spLocks noChangeArrowheads="1"/>
            </p:cNvSpPr>
            <p:nvPr/>
          </p:nvSpPr>
          <p:spPr bwMode="auto">
            <a:xfrm>
              <a:off x="285720" y="1785926"/>
              <a:ext cx="199125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</a:rPr>
                <a:t>扩展电路功能：</a:t>
              </a:r>
            </a:p>
          </p:txBody>
        </p:sp>
        <p:sp>
          <p:nvSpPr>
            <p:cNvPr id="28716" name="Rectangle 16"/>
            <p:cNvSpPr>
              <a:spLocks noChangeArrowheads="1"/>
            </p:cNvSpPr>
            <p:nvPr/>
          </p:nvSpPr>
          <p:spPr bwMode="auto">
            <a:xfrm>
              <a:off x="214282" y="1714488"/>
              <a:ext cx="4143404" cy="3714776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组合 53"/>
          <p:cNvGrpSpPr>
            <a:grpSpLocks/>
          </p:cNvGrpSpPr>
          <p:nvPr/>
        </p:nvGrpSpPr>
        <p:grpSpPr bwMode="auto">
          <a:xfrm>
            <a:off x="5000625" y="1528763"/>
            <a:ext cx="3683000" cy="400050"/>
            <a:chOff x="500034" y="500042"/>
            <a:chExt cx="3682628" cy="400110"/>
          </a:xfrm>
        </p:grpSpPr>
        <p:graphicFrame>
          <p:nvGraphicFramePr>
            <p:cNvPr id="28713" name="Object 33"/>
            <p:cNvGraphicFramePr>
              <a:graphicFrameLocks noChangeAspect="1"/>
            </p:cNvGraphicFramePr>
            <p:nvPr/>
          </p:nvGraphicFramePr>
          <p:xfrm>
            <a:off x="500034" y="500042"/>
            <a:ext cx="207493" cy="364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6" name="公式" r:id="rId32" imgW="139579" imgH="215713" progId="Equation.3">
                    <p:embed/>
                  </p:oleObj>
                </mc:Choice>
                <mc:Fallback>
                  <p:oleObj name="公式" r:id="rId32" imgW="139579" imgH="215713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34" y="500042"/>
                          <a:ext cx="207493" cy="3640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4" name="矩形 55"/>
            <p:cNvSpPr>
              <a:spLocks noChangeArrowheads="1"/>
            </p:cNvSpPr>
            <p:nvPr/>
          </p:nvSpPr>
          <p:spPr bwMode="auto">
            <a:xfrm>
              <a:off x="642910" y="500042"/>
              <a:ext cx="35397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</a:rPr>
                <a:t>：选通输入端，低电平有效。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组合 56"/>
          <p:cNvGrpSpPr>
            <a:grpSpLocks/>
          </p:cNvGrpSpPr>
          <p:nvPr/>
        </p:nvGrpSpPr>
        <p:grpSpPr bwMode="auto">
          <a:xfrm>
            <a:off x="4960938" y="3028950"/>
            <a:ext cx="3754437" cy="400050"/>
            <a:chOff x="500034" y="428604"/>
            <a:chExt cx="3754066" cy="400110"/>
          </a:xfrm>
        </p:grpSpPr>
        <p:graphicFrame>
          <p:nvGraphicFramePr>
            <p:cNvPr id="28711" name="Object 34"/>
            <p:cNvGraphicFramePr>
              <a:graphicFrameLocks noChangeAspect="1"/>
            </p:cNvGraphicFramePr>
            <p:nvPr/>
          </p:nvGraphicFramePr>
          <p:xfrm>
            <a:off x="500034" y="428604"/>
            <a:ext cx="284767" cy="36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7" name="公式" r:id="rId33" imgW="190335" imgH="215713" progId="Equation.3">
                    <p:embed/>
                  </p:oleObj>
                </mc:Choice>
                <mc:Fallback>
                  <p:oleObj name="公式" r:id="rId33" imgW="190335" imgH="215713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34" y="428604"/>
                          <a:ext cx="284767" cy="3640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2" name="矩形 58"/>
            <p:cNvSpPr>
              <a:spLocks noChangeArrowheads="1"/>
            </p:cNvSpPr>
            <p:nvPr/>
          </p:nvSpPr>
          <p:spPr bwMode="auto">
            <a:xfrm>
              <a:off x="714348" y="428604"/>
              <a:ext cx="35397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6600"/>
                  </a:solidFill>
                  <a:latin typeface="Times New Roman" pitchFamily="18" charset="0"/>
                </a:rPr>
                <a:t>：选通输出端，低电平有效。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</p:grpSp>
      <p:graphicFrame>
        <p:nvGraphicFramePr>
          <p:cNvPr id="60" name="Object 35"/>
          <p:cNvGraphicFramePr>
            <a:graphicFrameLocks noChangeAspect="1"/>
          </p:cNvGraphicFramePr>
          <p:nvPr/>
        </p:nvGraphicFramePr>
        <p:xfrm>
          <a:off x="5429250" y="3603625"/>
          <a:ext cx="31638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8" name="公式" r:id="rId34" imgW="2463800" imgH="304800" progId="Equation.3">
                  <p:embed/>
                </p:oleObj>
              </mc:Choice>
              <mc:Fallback>
                <p:oleObj name="公式" r:id="rId34" imgW="2463800" imgH="3048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3603625"/>
                        <a:ext cx="31638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5143500" y="4171950"/>
            <a:ext cx="3929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latin typeface="Times New Roman" pitchFamily="18" charset="0"/>
              </a:rPr>
              <a:t>“电路工作，无编码信号输入”。</a:t>
            </a:r>
          </a:p>
        </p:txBody>
      </p:sp>
      <p:grpSp>
        <p:nvGrpSpPr>
          <p:cNvPr id="6" name="组合 61"/>
          <p:cNvGrpSpPr>
            <a:grpSpLocks/>
          </p:cNvGrpSpPr>
          <p:nvPr/>
        </p:nvGrpSpPr>
        <p:grpSpPr bwMode="auto">
          <a:xfrm>
            <a:off x="5000625" y="4814888"/>
            <a:ext cx="3897313" cy="400050"/>
            <a:chOff x="357158" y="285728"/>
            <a:chExt cx="3896942" cy="400110"/>
          </a:xfrm>
        </p:grpSpPr>
        <p:graphicFrame>
          <p:nvGraphicFramePr>
            <p:cNvPr id="28709" name="Object 36"/>
            <p:cNvGraphicFramePr>
              <a:graphicFrameLocks noChangeAspect="1"/>
            </p:cNvGraphicFramePr>
            <p:nvPr/>
          </p:nvGraphicFramePr>
          <p:xfrm>
            <a:off x="357158" y="285728"/>
            <a:ext cx="397814" cy="343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9" name="公式" r:id="rId36" imgW="266469" imgH="203024" progId="Equation.3">
                    <p:embed/>
                  </p:oleObj>
                </mc:Choice>
                <mc:Fallback>
                  <p:oleObj name="公式" r:id="rId36" imgW="266469" imgH="203024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58" y="285728"/>
                          <a:ext cx="397814" cy="343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10" name="矩形 63"/>
            <p:cNvSpPr>
              <a:spLocks noChangeArrowheads="1"/>
            </p:cNvSpPr>
            <p:nvPr/>
          </p:nvSpPr>
          <p:spPr bwMode="auto">
            <a:xfrm>
              <a:off x="714348" y="285728"/>
              <a:ext cx="35397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</a:rPr>
                <a:t>：扩展输出端，低电平有效。</a:t>
              </a:r>
              <a:endParaRPr lang="zh-CN" altLang="en-US" sz="200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65" name="Object 37"/>
          <p:cNvGraphicFramePr>
            <a:graphicFrameLocks noChangeAspect="1"/>
          </p:cNvGraphicFramePr>
          <p:nvPr/>
        </p:nvGraphicFramePr>
        <p:xfrm>
          <a:off x="5214938" y="5421313"/>
          <a:ext cx="364331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name="公式" r:id="rId37" imgW="3124200" imgH="279400" progId="Equation.3">
                  <p:embed/>
                </p:oleObj>
              </mc:Choice>
              <mc:Fallback>
                <p:oleObj name="公式" r:id="rId37" imgW="3124200" imgH="2794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5421313"/>
                        <a:ext cx="3643312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5143500" y="5957888"/>
            <a:ext cx="4000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latin typeface="Times New Roman" pitchFamily="18" charset="0"/>
              </a:rPr>
              <a:t>“电路工作，有编码信号输入”。</a:t>
            </a:r>
          </a:p>
        </p:txBody>
      </p:sp>
      <p:sp>
        <p:nvSpPr>
          <p:cNvPr id="70" name="椭圆 69"/>
          <p:cNvSpPr/>
          <p:nvPr/>
        </p:nvSpPr>
        <p:spPr>
          <a:xfrm>
            <a:off x="71438" y="6072188"/>
            <a:ext cx="500062" cy="500062"/>
          </a:xfrm>
          <a:prstGeom prst="ellipse">
            <a:avLst/>
          </a:prstGeom>
          <a:noFill/>
          <a:ln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7" name="组合 77"/>
          <p:cNvGrpSpPr>
            <a:grpSpLocks/>
          </p:cNvGrpSpPr>
          <p:nvPr/>
        </p:nvGrpSpPr>
        <p:grpSpPr bwMode="auto">
          <a:xfrm>
            <a:off x="571500" y="1500188"/>
            <a:ext cx="2428875" cy="4859337"/>
            <a:chOff x="571472" y="1500968"/>
            <a:chExt cx="2429686" cy="4858578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571472" y="6357959"/>
              <a:ext cx="643153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500470" y="6357959"/>
              <a:ext cx="1500688" cy="158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5400000">
              <a:off x="571869" y="3928669"/>
              <a:ext cx="4856991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85"/>
          <p:cNvGrpSpPr>
            <a:grpSpLocks/>
          </p:cNvGrpSpPr>
          <p:nvPr/>
        </p:nvGrpSpPr>
        <p:grpSpPr bwMode="auto">
          <a:xfrm>
            <a:off x="142875" y="857250"/>
            <a:ext cx="3286125" cy="5143500"/>
            <a:chOff x="142844" y="857232"/>
            <a:chExt cx="3286148" cy="5143536"/>
          </a:xfrm>
        </p:grpSpPr>
        <p:sp>
          <p:nvSpPr>
            <p:cNvPr id="76" name="圆角矩形 75"/>
            <p:cNvSpPr/>
            <p:nvPr/>
          </p:nvSpPr>
          <p:spPr>
            <a:xfrm>
              <a:off x="142844" y="857232"/>
              <a:ext cx="428628" cy="51435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8703" name="组合 79"/>
            <p:cNvGrpSpPr>
              <a:grpSpLocks/>
            </p:cNvGrpSpPr>
            <p:nvPr/>
          </p:nvGrpSpPr>
          <p:grpSpPr bwMode="auto">
            <a:xfrm>
              <a:off x="1428728" y="2928934"/>
              <a:ext cx="2000264" cy="785818"/>
              <a:chOff x="1428728" y="2928934"/>
              <a:chExt cx="2000264" cy="785818"/>
            </a:xfrm>
          </p:grpSpPr>
          <p:sp>
            <p:nvSpPr>
              <p:cNvPr id="77" name="圆角矩形标注 76"/>
              <p:cNvSpPr/>
              <p:nvPr/>
            </p:nvSpPr>
            <p:spPr>
              <a:xfrm>
                <a:off x="1428728" y="2928935"/>
                <a:ext cx="2000264" cy="785817"/>
              </a:xfrm>
              <a:prstGeom prst="wedgeRoundRectCallout">
                <a:avLst>
                  <a:gd name="adj1" fmla="val -91309"/>
                  <a:gd name="adj2" fmla="val -55479"/>
                  <a:gd name="adj3" fmla="val 16667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705" name="矩形 78"/>
              <p:cNvSpPr>
                <a:spLocks noChangeArrowheads="1"/>
              </p:cNvSpPr>
              <p:nvPr/>
            </p:nvSpPr>
            <p:spPr bwMode="auto">
              <a:xfrm>
                <a:off x="1714480" y="3071810"/>
                <a:ext cx="147508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solidFill>
                      <a:srgbClr val="FFFF00"/>
                    </a:solidFill>
                    <a:latin typeface="Times New Roman" pitchFamily="18" charset="0"/>
                    <a:cs typeface="Times New Roman" pitchFamily="18" charset="0"/>
                  </a:rPr>
                  <a:t>编码输入端</a:t>
                </a:r>
                <a:endParaRPr lang="zh-CN" altLang="en-US" sz="200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0" name="组合 84"/>
          <p:cNvGrpSpPr>
            <a:grpSpLocks/>
          </p:cNvGrpSpPr>
          <p:nvPr/>
        </p:nvGrpSpPr>
        <p:grpSpPr bwMode="auto">
          <a:xfrm>
            <a:off x="4214813" y="2357438"/>
            <a:ext cx="3286125" cy="3714750"/>
            <a:chOff x="4214810" y="2357430"/>
            <a:chExt cx="3286148" cy="3714776"/>
          </a:xfrm>
        </p:grpSpPr>
        <p:sp>
          <p:nvSpPr>
            <p:cNvPr id="81" name="圆角矩形 80"/>
            <p:cNvSpPr/>
            <p:nvPr/>
          </p:nvSpPr>
          <p:spPr>
            <a:xfrm>
              <a:off x="4214810" y="2357430"/>
              <a:ext cx="428628" cy="37147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8699" name="组合 81"/>
            <p:cNvGrpSpPr>
              <a:grpSpLocks/>
            </p:cNvGrpSpPr>
            <p:nvPr/>
          </p:nvGrpSpPr>
          <p:grpSpPr bwMode="auto">
            <a:xfrm>
              <a:off x="5500694" y="4143380"/>
              <a:ext cx="2000264" cy="785818"/>
              <a:chOff x="1428728" y="2928934"/>
              <a:chExt cx="2000264" cy="785818"/>
            </a:xfrm>
          </p:grpSpPr>
          <p:sp>
            <p:nvSpPr>
              <p:cNvPr id="83" name="圆角矩形标注 82"/>
              <p:cNvSpPr/>
              <p:nvPr/>
            </p:nvSpPr>
            <p:spPr>
              <a:xfrm>
                <a:off x="1428728" y="2928933"/>
                <a:ext cx="2000264" cy="785818"/>
              </a:xfrm>
              <a:prstGeom prst="wedgeRoundRectCallout">
                <a:avLst>
                  <a:gd name="adj1" fmla="val -91309"/>
                  <a:gd name="adj2" fmla="val -55479"/>
                  <a:gd name="adj3" fmla="val 16667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8701" name="矩形 83"/>
              <p:cNvSpPr>
                <a:spLocks noChangeArrowheads="1"/>
              </p:cNvSpPr>
              <p:nvPr/>
            </p:nvSpPr>
            <p:spPr bwMode="auto">
              <a:xfrm>
                <a:off x="1714480" y="3071810"/>
                <a:ext cx="147508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solidFill>
                      <a:srgbClr val="FFFF00"/>
                    </a:solidFill>
                    <a:latin typeface="Times New Roman" pitchFamily="18" charset="0"/>
                    <a:cs typeface="Times New Roman" pitchFamily="18" charset="0"/>
                  </a:rPr>
                  <a:t>编码输出端</a:t>
                </a:r>
                <a:endParaRPr lang="zh-CN" altLang="en-US" sz="20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88" name="椭圆 87"/>
          <p:cNvSpPr/>
          <p:nvPr/>
        </p:nvSpPr>
        <p:spPr>
          <a:xfrm>
            <a:off x="4286250" y="1000125"/>
            <a:ext cx="500063" cy="500063"/>
          </a:xfrm>
          <a:prstGeom prst="ellipse">
            <a:avLst/>
          </a:prstGeom>
          <a:noFill/>
          <a:ln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286250" y="1428750"/>
            <a:ext cx="500063" cy="500063"/>
          </a:xfrm>
          <a:prstGeom prst="ellipse">
            <a:avLst/>
          </a:prstGeom>
          <a:noFill/>
          <a:ln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2" name="组合 52"/>
          <p:cNvGrpSpPr>
            <a:grpSpLocks/>
          </p:cNvGrpSpPr>
          <p:nvPr/>
        </p:nvGrpSpPr>
        <p:grpSpPr bwMode="auto">
          <a:xfrm>
            <a:off x="5357813" y="2028825"/>
            <a:ext cx="1971675" cy="400050"/>
            <a:chOff x="4830763" y="1500174"/>
            <a:chExt cx="1971890" cy="400110"/>
          </a:xfrm>
        </p:grpSpPr>
        <p:graphicFrame>
          <p:nvGraphicFramePr>
            <p:cNvPr id="28696" name="Object 53"/>
            <p:cNvGraphicFramePr>
              <a:graphicFrameLocks noChangeAspect="1"/>
            </p:cNvGraphicFramePr>
            <p:nvPr/>
          </p:nvGraphicFramePr>
          <p:xfrm>
            <a:off x="4830763" y="1500174"/>
            <a:ext cx="547687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51" name="公式" r:id="rId39" imgW="368140" imgH="215806" progId="Equation.3">
                    <p:embed/>
                  </p:oleObj>
                </mc:Choice>
                <mc:Fallback>
                  <p:oleObj name="公式" r:id="rId39" imgW="368140" imgH="215806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763" y="1500174"/>
                          <a:ext cx="547687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7" name="矩形 54"/>
            <p:cNvSpPr>
              <a:spLocks noChangeArrowheads="1"/>
            </p:cNvSpPr>
            <p:nvPr/>
          </p:nvSpPr>
          <p:spPr bwMode="auto">
            <a:xfrm>
              <a:off x="5500694" y="1500174"/>
              <a:ext cx="13019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电路工作</a:t>
              </a:r>
              <a:r>
                <a:rPr kumimoji="1" lang="en-US" altLang="zh-CN" sz="2000" b="1">
                  <a:latin typeface="Times New Roman" pitchFamily="18" charset="0"/>
                </a:rPr>
                <a:t>;</a:t>
              </a:r>
              <a:endParaRPr lang="zh-CN" altLang="en-US" sz="2000"/>
            </a:p>
          </p:txBody>
        </p:sp>
      </p:grpSp>
      <p:grpSp>
        <p:nvGrpSpPr>
          <p:cNvPr id="13" name="组合 55"/>
          <p:cNvGrpSpPr>
            <a:grpSpLocks/>
          </p:cNvGrpSpPr>
          <p:nvPr/>
        </p:nvGrpSpPr>
        <p:grpSpPr bwMode="auto">
          <a:xfrm>
            <a:off x="5357813" y="2500313"/>
            <a:ext cx="3800475" cy="400050"/>
            <a:chOff x="4876800" y="2000240"/>
            <a:chExt cx="3801337" cy="400170"/>
          </a:xfrm>
        </p:grpSpPr>
        <p:graphicFrame>
          <p:nvGraphicFramePr>
            <p:cNvPr id="28694" name="Object 54"/>
            <p:cNvGraphicFramePr>
              <a:graphicFrameLocks noChangeAspect="1"/>
            </p:cNvGraphicFramePr>
            <p:nvPr/>
          </p:nvGraphicFramePr>
          <p:xfrm>
            <a:off x="4876800" y="2000240"/>
            <a:ext cx="509588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52" name="公式" r:id="rId41" imgW="342603" imgH="215713" progId="Equation.3">
                    <p:embed/>
                  </p:oleObj>
                </mc:Choice>
                <mc:Fallback>
                  <p:oleObj name="公式" r:id="rId41" imgW="342603" imgH="215713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2000240"/>
                          <a:ext cx="509588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95" name="矩形 57"/>
            <p:cNvSpPr>
              <a:spLocks noChangeArrowheads="1"/>
            </p:cNvSpPr>
            <p:nvPr/>
          </p:nvSpPr>
          <p:spPr bwMode="auto">
            <a:xfrm>
              <a:off x="5527683" y="2000240"/>
              <a:ext cx="3150454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电路不工作，输出全</a:t>
              </a:r>
              <a:r>
                <a:rPr kumimoji="1" lang="en-US" altLang="zh-CN" sz="2000" b="1">
                  <a:latin typeface="Times New Roman" pitchFamily="18" charset="0"/>
                </a:rPr>
                <a:t>”1”</a:t>
              </a:r>
              <a:r>
                <a:rPr kumimoji="1" lang="zh-CN" altLang="en-US" sz="2000" b="1">
                  <a:latin typeface="Times New Roman" pitchFamily="18" charset="0"/>
                </a:rPr>
                <a:t>。</a:t>
              </a:r>
              <a:endParaRPr lang="zh-CN" altLang="en-US" sz="2000"/>
            </a:p>
          </p:txBody>
        </p:sp>
      </p:grpSp>
      <p:sp>
        <p:nvSpPr>
          <p:cNvPr id="28693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/>
      <p:bldP spid="66" grpId="0"/>
      <p:bldP spid="70" grpId="0" animBg="1"/>
      <p:bldP spid="70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82"/>
          <p:cNvGrpSpPr>
            <a:grpSpLocks/>
          </p:cNvGrpSpPr>
          <p:nvPr/>
        </p:nvGrpSpPr>
        <p:grpSpPr bwMode="auto">
          <a:xfrm>
            <a:off x="184150" y="285750"/>
            <a:ext cx="5030788" cy="3946525"/>
            <a:chOff x="255584" y="285728"/>
            <a:chExt cx="5030796" cy="3946537"/>
          </a:xfrm>
        </p:grpSpPr>
        <p:sp>
          <p:nvSpPr>
            <p:cNvPr id="29765" name="Text Box 26"/>
            <p:cNvSpPr txBox="1">
              <a:spLocks noChangeArrowheads="1"/>
            </p:cNvSpPr>
            <p:nvPr/>
          </p:nvSpPr>
          <p:spPr bwMode="auto">
            <a:xfrm>
              <a:off x="1500166" y="285728"/>
              <a:ext cx="22336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  <a:latin typeface="宋体" pitchFamily="2" charset="-122"/>
                </a:rPr>
                <a:t>74LS148</a:t>
              </a:r>
              <a:r>
                <a:rPr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功能表</a:t>
              </a:r>
            </a:p>
          </p:txBody>
        </p:sp>
        <p:graphicFrame>
          <p:nvGraphicFramePr>
            <p:cNvPr id="29766" name="Object 2"/>
            <p:cNvGraphicFramePr>
              <a:graphicFrameLocks noChangeAspect="1"/>
            </p:cNvGraphicFramePr>
            <p:nvPr/>
          </p:nvGraphicFramePr>
          <p:xfrm>
            <a:off x="255584" y="785794"/>
            <a:ext cx="5030796" cy="3446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81" name="工作表" r:id="rId3" imgW="3295802" imgH="2219249" progId="Excel.Sheet.8">
                    <p:embed/>
                  </p:oleObj>
                </mc:Choice>
                <mc:Fallback>
                  <p:oleObj name="工作表" r:id="rId3" imgW="3295802" imgH="2219249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84" y="785794"/>
                          <a:ext cx="5030796" cy="3446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67" name="Line 5"/>
            <p:cNvSpPr>
              <a:spLocks noChangeShapeType="1"/>
            </p:cNvSpPr>
            <p:nvPr/>
          </p:nvSpPr>
          <p:spPr bwMode="auto">
            <a:xfrm>
              <a:off x="314894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68" name="Line 6"/>
            <p:cNvSpPr>
              <a:spLocks noChangeShapeType="1"/>
            </p:cNvSpPr>
            <p:nvPr/>
          </p:nvSpPr>
          <p:spPr bwMode="auto">
            <a:xfrm>
              <a:off x="583910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69" name="Line 7"/>
            <p:cNvSpPr>
              <a:spLocks noChangeShapeType="1"/>
            </p:cNvSpPr>
            <p:nvPr/>
          </p:nvSpPr>
          <p:spPr bwMode="auto">
            <a:xfrm>
              <a:off x="904821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0" name="Line 8"/>
            <p:cNvSpPr>
              <a:spLocks noChangeShapeType="1"/>
            </p:cNvSpPr>
            <p:nvPr/>
          </p:nvSpPr>
          <p:spPr bwMode="auto">
            <a:xfrm>
              <a:off x="1258566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1" name="Line 9"/>
            <p:cNvSpPr>
              <a:spLocks noChangeShapeType="1"/>
            </p:cNvSpPr>
            <p:nvPr/>
          </p:nvSpPr>
          <p:spPr bwMode="auto">
            <a:xfrm>
              <a:off x="1587951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2" name="Line 10"/>
            <p:cNvSpPr>
              <a:spLocks noChangeShapeType="1"/>
            </p:cNvSpPr>
            <p:nvPr/>
          </p:nvSpPr>
          <p:spPr bwMode="auto">
            <a:xfrm>
              <a:off x="1916276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3" name="Line 11"/>
            <p:cNvSpPr>
              <a:spLocks noChangeShapeType="1"/>
            </p:cNvSpPr>
            <p:nvPr/>
          </p:nvSpPr>
          <p:spPr bwMode="auto">
            <a:xfrm>
              <a:off x="2261548" y="1128337"/>
              <a:ext cx="1779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4" name="Line 12"/>
            <p:cNvSpPr>
              <a:spLocks noChangeShapeType="1"/>
            </p:cNvSpPr>
            <p:nvPr/>
          </p:nvSpPr>
          <p:spPr bwMode="auto">
            <a:xfrm>
              <a:off x="2573987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5" name="Line 13"/>
            <p:cNvSpPr>
              <a:spLocks noChangeShapeType="1"/>
            </p:cNvSpPr>
            <p:nvPr/>
          </p:nvSpPr>
          <p:spPr bwMode="auto">
            <a:xfrm>
              <a:off x="2911844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6" name="Line 14"/>
            <p:cNvSpPr>
              <a:spLocks noChangeShapeType="1"/>
            </p:cNvSpPr>
            <p:nvPr/>
          </p:nvSpPr>
          <p:spPr bwMode="auto">
            <a:xfrm>
              <a:off x="3296303" y="1128337"/>
              <a:ext cx="1779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7" name="Line 15"/>
            <p:cNvSpPr>
              <a:spLocks noChangeShapeType="1"/>
            </p:cNvSpPr>
            <p:nvPr/>
          </p:nvSpPr>
          <p:spPr bwMode="auto">
            <a:xfrm>
              <a:off x="3666993" y="1128337"/>
              <a:ext cx="1779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8" name="Line 16"/>
            <p:cNvSpPr>
              <a:spLocks noChangeShapeType="1"/>
            </p:cNvSpPr>
            <p:nvPr/>
          </p:nvSpPr>
          <p:spPr bwMode="auto">
            <a:xfrm>
              <a:off x="4066280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79" name="Line 17"/>
            <p:cNvSpPr>
              <a:spLocks noChangeShapeType="1"/>
            </p:cNvSpPr>
            <p:nvPr/>
          </p:nvSpPr>
          <p:spPr bwMode="auto">
            <a:xfrm>
              <a:off x="4450738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80" name="Line 18"/>
            <p:cNvSpPr>
              <a:spLocks noChangeShapeType="1"/>
            </p:cNvSpPr>
            <p:nvPr/>
          </p:nvSpPr>
          <p:spPr bwMode="auto">
            <a:xfrm>
              <a:off x="4819310" y="1128337"/>
              <a:ext cx="17687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组合 30"/>
          <p:cNvGrpSpPr>
            <a:grpSpLocks/>
          </p:cNvGrpSpPr>
          <p:nvPr/>
        </p:nvGrpSpPr>
        <p:grpSpPr bwMode="auto">
          <a:xfrm>
            <a:off x="285750" y="5461000"/>
            <a:ext cx="5532438" cy="428625"/>
            <a:chOff x="500034" y="4929198"/>
            <a:chExt cx="5532284" cy="428682"/>
          </a:xfrm>
        </p:grpSpPr>
        <p:sp>
          <p:nvSpPr>
            <p:cNvPr id="24" name="矩形 23"/>
            <p:cNvSpPr/>
            <p:nvPr/>
          </p:nvSpPr>
          <p:spPr>
            <a:xfrm>
              <a:off x="500034" y="4929198"/>
              <a:ext cx="5532284" cy="400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000" b="1" dirty="0">
                  <a:solidFill>
                    <a:srgbClr val="0000FF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输入：</a:t>
              </a:r>
              <a:r>
                <a:rPr kumimoji="1" lang="zh-CN" altLang="en-US" sz="20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    低电平有效，且      优先级最高。</a:t>
              </a:r>
              <a:endParaRPr kumimoji="1" lang="zh-CN" altLang="en-US" sz="2000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29760" name="组合 28"/>
            <p:cNvGrpSpPr>
              <a:grpSpLocks/>
            </p:cNvGrpSpPr>
            <p:nvPr/>
          </p:nvGrpSpPr>
          <p:grpSpPr bwMode="auto">
            <a:xfrm>
              <a:off x="1277917" y="4929198"/>
              <a:ext cx="865191" cy="428682"/>
              <a:chOff x="4643438" y="4829188"/>
              <a:chExt cx="865191" cy="428682"/>
            </a:xfrm>
          </p:grpSpPr>
          <p:graphicFrame>
            <p:nvGraphicFramePr>
              <p:cNvPr id="29762" name="Object 3"/>
              <p:cNvGraphicFramePr>
                <a:graphicFrameLocks noChangeAspect="1"/>
              </p:cNvGraphicFramePr>
              <p:nvPr/>
            </p:nvGraphicFramePr>
            <p:xfrm>
              <a:off x="4643438" y="4829188"/>
              <a:ext cx="273050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2" name="公式" r:id="rId5" imgW="164885" imgH="215619" progId="Equation.3">
                      <p:embed/>
                    </p:oleObj>
                  </mc:Choice>
                  <mc:Fallback>
                    <p:oleObj name="公式" r:id="rId5" imgW="164885" imgH="215619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43438" y="4829188"/>
                            <a:ext cx="273050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3" name="Object 4"/>
              <p:cNvGraphicFramePr>
                <a:graphicFrameLocks noChangeAspect="1"/>
              </p:cNvGraphicFramePr>
              <p:nvPr/>
            </p:nvGraphicFramePr>
            <p:xfrm>
              <a:off x="5214942" y="4829188"/>
              <a:ext cx="293687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3" name="公式" r:id="rId7" imgW="177569" imgH="215619" progId="Equation.3">
                      <p:embed/>
                    </p:oleObj>
                  </mc:Choice>
                  <mc:Fallback>
                    <p:oleObj name="公式" r:id="rId7" imgW="177569" imgH="215619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14942" y="4829188"/>
                            <a:ext cx="293687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64" name="矩形 27"/>
              <p:cNvSpPr>
                <a:spLocks noChangeArrowheads="1"/>
              </p:cNvSpPr>
              <p:nvPr/>
            </p:nvSpPr>
            <p:spPr bwMode="auto">
              <a:xfrm>
                <a:off x="4857752" y="4857760"/>
                <a:ext cx="4427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latin typeface="宋体" pitchFamily="2" charset="-122"/>
                  </a:rPr>
                  <a:t>～</a:t>
                </a:r>
                <a:endParaRPr lang="zh-CN" altLang="en-US" sz="2000"/>
              </a:p>
            </p:txBody>
          </p:sp>
        </p:grpSp>
        <p:graphicFrame>
          <p:nvGraphicFramePr>
            <p:cNvPr id="29761" name="Object 5"/>
            <p:cNvGraphicFramePr>
              <a:graphicFrameLocks noChangeAspect="1"/>
            </p:cNvGraphicFramePr>
            <p:nvPr/>
          </p:nvGraphicFramePr>
          <p:xfrm>
            <a:off x="4063999" y="4929198"/>
            <a:ext cx="293687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84" name="公式" r:id="rId9" imgW="177569" imgH="215619" progId="Equation.3">
                    <p:embed/>
                  </p:oleObj>
                </mc:Choice>
                <mc:Fallback>
                  <p:oleObj name="公式" r:id="rId9" imgW="177569" imgH="215619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3999" y="4929198"/>
                          <a:ext cx="293687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31"/>
          <p:cNvGrpSpPr>
            <a:grpSpLocks/>
          </p:cNvGrpSpPr>
          <p:nvPr/>
        </p:nvGrpSpPr>
        <p:grpSpPr bwMode="auto">
          <a:xfrm>
            <a:off x="285750" y="6032500"/>
            <a:ext cx="3857625" cy="428625"/>
            <a:chOff x="500034" y="4929198"/>
            <a:chExt cx="3857146" cy="428682"/>
          </a:xfrm>
        </p:grpSpPr>
        <p:sp>
          <p:nvSpPr>
            <p:cNvPr id="33" name="矩形 32"/>
            <p:cNvSpPr/>
            <p:nvPr/>
          </p:nvSpPr>
          <p:spPr>
            <a:xfrm>
              <a:off x="500034" y="4929198"/>
              <a:ext cx="3857146" cy="4001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000" b="1" dirty="0">
                  <a:solidFill>
                    <a:srgbClr val="C00000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输出：</a:t>
              </a:r>
              <a:r>
                <a:rPr kumimoji="1" lang="zh-CN" altLang="en-US" sz="2000" b="1" dirty="0">
                  <a:latin typeface="Times New Roman" pitchFamily="18" charset="0"/>
                  <a:ea typeface="+mn-ea"/>
                  <a:cs typeface="Times New Roman" pitchFamily="18" charset="0"/>
                </a:rPr>
                <a:t>             以反码形式输出。</a:t>
              </a:r>
              <a:endParaRPr kumimoji="1" lang="zh-CN" altLang="en-US" sz="2000" dirty="0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29755" name="组合 28"/>
            <p:cNvGrpSpPr>
              <a:grpSpLocks/>
            </p:cNvGrpSpPr>
            <p:nvPr/>
          </p:nvGrpSpPr>
          <p:grpSpPr bwMode="auto">
            <a:xfrm>
              <a:off x="1257300" y="4929238"/>
              <a:ext cx="896938" cy="428642"/>
              <a:chOff x="4622821" y="4829228"/>
              <a:chExt cx="896938" cy="428642"/>
            </a:xfrm>
          </p:grpSpPr>
          <p:graphicFrame>
            <p:nvGraphicFramePr>
              <p:cNvPr id="29756" name="Object 6"/>
              <p:cNvGraphicFramePr>
                <a:graphicFrameLocks noChangeAspect="1"/>
              </p:cNvGraphicFramePr>
              <p:nvPr/>
            </p:nvGraphicFramePr>
            <p:xfrm>
              <a:off x="4622821" y="4840341"/>
              <a:ext cx="314325" cy="363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5" name="公式" r:id="rId10" imgW="190417" imgH="203112" progId="Equation.3">
                      <p:embed/>
                    </p:oleObj>
                  </mc:Choice>
                  <mc:Fallback>
                    <p:oleObj name="公式" r:id="rId10" imgW="190417" imgH="203112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22821" y="4840341"/>
                            <a:ext cx="314325" cy="3635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57" name="Object 7"/>
              <p:cNvGraphicFramePr>
                <a:graphicFrameLocks noChangeAspect="1"/>
              </p:cNvGraphicFramePr>
              <p:nvPr/>
            </p:nvGraphicFramePr>
            <p:xfrm>
              <a:off x="5205434" y="4829228"/>
              <a:ext cx="314325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6" name="公式" r:id="rId12" imgW="190335" imgH="215713" progId="Equation.3">
                      <p:embed/>
                    </p:oleObj>
                  </mc:Choice>
                  <mc:Fallback>
                    <p:oleObj name="公式" r:id="rId12" imgW="190335" imgH="215713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05434" y="4829228"/>
                            <a:ext cx="314325" cy="3857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58" name="矩形 37"/>
              <p:cNvSpPr>
                <a:spLocks noChangeArrowheads="1"/>
              </p:cNvSpPr>
              <p:nvPr/>
            </p:nvSpPr>
            <p:spPr bwMode="auto">
              <a:xfrm>
                <a:off x="4857752" y="4857760"/>
                <a:ext cx="4427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latin typeface="宋体" pitchFamily="2" charset="-122"/>
                  </a:rPr>
                  <a:t>～</a:t>
                </a:r>
                <a:endParaRPr lang="zh-CN" altLang="en-US" sz="2000"/>
              </a:p>
            </p:txBody>
          </p:sp>
        </p:grpSp>
      </p:grpSp>
      <p:grpSp>
        <p:nvGrpSpPr>
          <p:cNvPr id="7" name="组合 85"/>
          <p:cNvGrpSpPr>
            <a:grpSpLocks/>
          </p:cNvGrpSpPr>
          <p:nvPr/>
        </p:nvGrpSpPr>
        <p:grpSpPr bwMode="auto">
          <a:xfrm>
            <a:off x="214313" y="4889500"/>
            <a:ext cx="5429250" cy="1714500"/>
            <a:chOff x="214282" y="4603132"/>
            <a:chExt cx="5429288" cy="1714512"/>
          </a:xfrm>
        </p:grpSpPr>
        <p:sp>
          <p:nvSpPr>
            <p:cNvPr id="29752" name="矩形 24"/>
            <p:cNvSpPr>
              <a:spLocks noChangeArrowheads="1"/>
            </p:cNvSpPr>
            <p:nvPr/>
          </p:nvSpPr>
          <p:spPr bwMode="auto">
            <a:xfrm>
              <a:off x="285720" y="4674570"/>
              <a:ext cx="17315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编码功能：</a:t>
              </a:r>
              <a:endParaRPr lang="zh-CN" altLang="en-US" sz="2400"/>
            </a:p>
          </p:txBody>
        </p:sp>
        <p:sp>
          <p:nvSpPr>
            <p:cNvPr id="29753" name="Rectangle 16"/>
            <p:cNvSpPr>
              <a:spLocks noChangeArrowheads="1"/>
            </p:cNvSpPr>
            <p:nvPr/>
          </p:nvSpPr>
          <p:spPr bwMode="auto">
            <a:xfrm>
              <a:off x="214282" y="4603132"/>
              <a:ext cx="5429288" cy="1714512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组合 86"/>
          <p:cNvGrpSpPr>
            <a:grpSpLocks/>
          </p:cNvGrpSpPr>
          <p:nvPr/>
        </p:nvGrpSpPr>
        <p:grpSpPr bwMode="auto">
          <a:xfrm>
            <a:off x="5429250" y="714375"/>
            <a:ext cx="3571875" cy="4000500"/>
            <a:chOff x="5572132" y="714356"/>
            <a:chExt cx="3357586" cy="3500462"/>
          </a:xfrm>
        </p:grpSpPr>
        <p:sp>
          <p:nvSpPr>
            <p:cNvPr id="29750" name="Rectangle 16"/>
            <p:cNvSpPr>
              <a:spLocks noChangeArrowheads="1"/>
            </p:cNvSpPr>
            <p:nvPr/>
          </p:nvSpPr>
          <p:spPr bwMode="auto">
            <a:xfrm>
              <a:off x="5572132" y="714356"/>
              <a:ext cx="3357586" cy="3500462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857154" y="857431"/>
              <a:ext cx="2766651" cy="4000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扩展输出的状态及含意</a:t>
              </a:r>
            </a:p>
          </p:txBody>
        </p:sp>
      </p:grpSp>
      <p:grpSp>
        <p:nvGrpSpPr>
          <p:cNvPr id="9" name="组合 96"/>
          <p:cNvGrpSpPr>
            <a:grpSpLocks/>
          </p:cNvGrpSpPr>
          <p:nvPr/>
        </p:nvGrpSpPr>
        <p:grpSpPr bwMode="auto">
          <a:xfrm>
            <a:off x="5572125" y="3863975"/>
            <a:ext cx="3214688" cy="708025"/>
            <a:chOff x="5715008" y="3292618"/>
            <a:chExt cx="3214710" cy="707886"/>
          </a:xfrm>
        </p:grpSpPr>
        <p:grpSp>
          <p:nvGrpSpPr>
            <p:cNvPr id="29746" name="组合 45"/>
            <p:cNvGrpSpPr>
              <a:grpSpLocks/>
            </p:cNvGrpSpPr>
            <p:nvPr/>
          </p:nvGrpSpPr>
          <p:grpSpPr bwMode="auto">
            <a:xfrm>
              <a:off x="5715008" y="3457518"/>
              <a:ext cx="812972" cy="400110"/>
              <a:chOff x="5214942" y="1928802"/>
              <a:chExt cx="812972" cy="400110"/>
            </a:xfrm>
          </p:grpSpPr>
          <p:sp>
            <p:nvSpPr>
              <p:cNvPr id="29748" name="矩形 58"/>
              <p:cNvSpPr>
                <a:spLocks noChangeArrowheads="1"/>
              </p:cNvSpPr>
              <p:nvPr/>
            </p:nvSpPr>
            <p:spPr bwMode="auto">
              <a:xfrm>
                <a:off x="5214942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49" name="矩形 59"/>
              <p:cNvSpPr>
                <a:spLocks noChangeArrowheads="1"/>
              </p:cNvSpPr>
              <p:nvPr/>
            </p:nvSpPr>
            <p:spPr bwMode="auto">
              <a:xfrm>
                <a:off x="5715008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0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9747" name="矩形 64"/>
            <p:cNvSpPr>
              <a:spLocks noChangeArrowheads="1"/>
            </p:cNvSpPr>
            <p:nvPr/>
          </p:nvSpPr>
          <p:spPr bwMode="auto">
            <a:xfrm>
              <a:off x="6715140" y="3292618"/>
              <a:ext cx="221457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电路工作</a:t>
              </a:r>
              <a:endParaRPr kumimoji="1" lang="en-US" altLang="zh-CN" sz="2000" b="1">
                <a:latin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有编码信号输入。</a:t>
              </a:r>
            </a:p>
          </p:txBody>
        </p:sp>
      </p:grpSp>
      <p:grpSp>
        <p:nvGrpSpPr>
          <p:cNvPr id="11" name="组合 87"/>
          <p:cNvGrpSpPr>
            <a:grpSpLocks/>
          </p:cNvGrpSpPr>
          <p:nvPr/>
        </p:nvGrpSpPr>
        <p:grpSpPr bwMode="auto">
          <a:xfrm>
            <a:off x="5572125" y="1357313"/>
            <a:ext cx="3071813" cy="3214687"/>
            <a:chOff x="5715008" y="1357298"/>
            <a:chExt cx="3071834" cy="2644000"/>
          </a:xfrm>
        </p:grpSpPr>
        <p:sp>
          <p:nvSpPr>
            <p:cNvPr id="29737" name="矩形 44"/>
            <p:cNvSpPr>
              <a:spLocks noChangeArrowheads="1"/>
            </p:cNvSpPr>
            <p:nvPr/>
          </p:nvSpPr>
          <p:spPr bwMode="auto">
            <a:xfrm>
              <a:off x="6929454" y="1428736"/>
              <a:ext cx="1217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</a:rPr>
                <a:t>电路状态</a:t>
              </a:r>
              <a:endParaRPr lang="zh-CN" altLang="en-US" sz="1600">
                <a:solidFill>
                  <a:srgbClr val="0000FF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5715008" y="1357298"/>
              <a:ext cx="3071834" cy="13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715008" y="1926574"/>
              <a:ext cx="3071834" cy="26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5400000">
              <a:off x="5392346" y="2678504"/>
              <a:ext cx="264400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715008" y="2570274"/>
              <a:ext cx="3071834" cy="13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715008" y="3412437"/>
              <a:ext cx="3071834" cy="13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5715008" y="3998687"/>
              <a:ext cx="3071834" cy="13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9744" name="Object 9"/>
            <p:cNvGraphicFramePr>
              <a:graphicFrameLocks noChangeAspect="1"/>
            </p:cNvGraphicFramePr>
            <p:nvPr/>
          </p:nvGraphicFramePr>
          <p:xfrm>
            <a:off x="5745177" y="1428736"/>
            <a:ext cx="284162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87" name="公式" r:id="rId14" imgW="190335" imgH="215713" progId="Equation.3">
                    <p:embed/>
                  </p:oleObj>
                </mc:Choice>
                <mc:Fallback>
                  <p:oleObj name="公式" r:id="rId14" imgW="190335" imgH="215713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45177" y="1428736"/>
                          <a:ext cx="284162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45" name="Object 10"/>
            <p:cNvGraphicFramePr>
              <a:graphicFrameLocks noChangeAspect="1"/>
            </p:cNvGraphicFramePr>
            <p:nvPr/>
          </p:nvGraphicFramePr>
          <p:xfrm>
            <a:off x="6245239" y="1428736"/>
            <a:ext cx="398463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88" name="公式" r:id="rId16" imgW="266469" imgH="203024" progId="Equation.3">
                    <p:embed/>
                  </p:oleObj>
                </mc:Choice>
                <mc:Fallback>
                  <p:oleObj name="公式" r:id="rId16" imgW="266469" imgH="203024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5239" y="1428736"/>
                          <a:ext cx="398463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2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4818063"/>
            <a:ext cx="3143250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圆角矩形 83"/>
          <p:cNvSpPr/>
          <p:nvPr/>
        </p:nvSpPr>
        <p:spPr>
          <a:xfrm rot="19152101">
            <a:off x="68263" y="2971800"/>
            <a:ext cx="3435350" cy="27146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3143250" y="2000250"/>
            <a:ext cx="1143000" cy="22145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357688" y="1462088"/>
            <a:ext cx="785812" cy="214312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42875" y="1357313"/>
            <a:ext cx="428625" cy="3571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357688" y="1714500"/>
            <a:ext cx="785812" cy="214313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42875" y="1643063"/>
            <a:ext cx="428625" cy="35718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357688" y="2000250"/>
            <a:ext cx="785812" cy="2286000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42875" y="1928813"/>
            <a:ext cx="428625" cy="2357437"/>
          </a:xfrm>
          <a:prstGeom prst="ellipse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2" name="组合 110"/>
          <p:cNvGrpSpPr>
            <a:grpSpLocks/>
          </p:cNvGrpSpPr>
          <p:nvPr/>
        </p:nvGrpSpPr>
        <p:grpSpPr bwMode="auto">
          <a:xfrm>
            <a:off x="5572125" y="2792413"/>
            <a:ext cx="3643313" cy="1065212"/>
            <a:chOff x="5572132" y="2792552"/>
            <a:chExt cx="3643338" cy="1065130"/>
          </a:xfrm>
        </p:grpSpPr>
        <p:sp>
          <p:nvSpPr>
            <p:cNvPr id="29727" name="矩形 51"/>
            <p:cNvSpPr>
              <a:spLocks noChangeArrowheads="1"/>
            </p:cNvSpPr>
            <p:nvPr/>
          </p:nvSpPr>
          <p:spPr bwMode="auto">
            <a:xfrm>
              <a:off x="6572264" y="2792552"/>
              <a:ext cx="221457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电路工作</a:t>
              </a:r>
              <a:endParaRPr kumimoji="1" lang="en-US" altLang="zh-CN" sz="2000" b="1">
                <a:latin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无编码信号输入。</a:t>
              </a:r>
            </a:p>
          </p:txBody>
        </p:sp>
        <p:grpSp>
          <p:nvGrpSpPr>
            <p:cNvPr id="29728" name="组合 37"/>
            <p:cNvGrpSpPr>
              <a:grpSpLocks/>
            </p:cNvGrpSpPr>
            <p:nvPr/>
          </p:nvGrpSpPr>
          <p:grpSpPr bwMode="auto">
            <a:xfrm>
              <a:off x="5572132" y="3100328"/>
              <a:ext cx="812972" cy="400110"/>
              <a:chOff x="5214942" y="1928802"/>
              <a:chExt cx="812972" cy="400110"/>
            </a:xfrm>
          </p:grpSpPr>
          <p:sp>
            <p:nvSpPr>
              <p:cNvPr id="29735" name="矩形 60"/>
              <p:cNvSpPr>
                <a:spLocks noChangeArrowheads="1"/>
              </p:cNvSpPr>
              <p:nvPr/>
            </p:nvSpPr>
            <p:spPr bwMode="auto">
              <a:xfrm>
                <a:off x="5214942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0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36" name="矩形 61"/>
              <p:cNvSpPr>
                <a:spLocks noChangeArrowheads="1"/>
              </p:cNvSpPr>
              <p:nvPr/>
            </p:nvSpPr>
            <p:spPr bwMode="auto">
              <a:xfrm>
                <a:off x="5715008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9729" name="组合 97"/>
            <p:cNvGrpSpPr>
              <a:grpSpLocks/>
            </p:cNvGrpSpPr>
            <p:nvPr/>
          </p:nvGrpSpPr>
          <p:grpSpPr bwMode="auto">
            <a:xfrm>
              <a:off x="6578906" y="3429000"/>
              <a:ext cx="2636564" cy="428682"/>
              <a:chOff x="1428728" y="928670"/>
              <a:chExt cx="2636564" cy="428682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499874" y="928760"/>
                <a:ext cx="2565418" cy="400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输出全“</a:t>
                </a:r>
                <a:r>
                  <a:rPr kumimoji="1" lang="en-US" altLang="zh-CN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1”</a:t>
                </a: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。</a:t>
                </a:r>
                <a:endParaRPr kumimoji="1"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29731" name="组合 28"/>
              <p:cNvGrpSpPr>
                <a:grpSpLocks/>
              </p:cNvGrpSpPr>
              <p:nvPr/>
            </p:nvGrpSpPr>
            <p:grpSpPr bwMode="auto">
              <a:xfrm>
                <a:off x="1428728" y="928710"/>
                <a:ext cx="896938" cy="428642"/>
                <a:chOff x="4622821" y="4829228"/>
                <a:chExt cx="896938" cy="428642"/>
              </a:xfrm>
            </p:grpSpPr>
            <p:graphicFrame>
              <p:nvGraphicFramePr>
                <p:cNvPr id="29732" name="Object 11"/>
                <p:cNvGraphicFramePr>
                  <a:graphicFrameLocks noChangeAspect="1"/>
                </p:cNvGraphicFramePr>
                <p:nvPr/>
              </p:nvGraphicFramePr>
              <p:xfrm>
                <a:off x="4622821" y="4840341"/>
                <a:ext cx="314325" cy="3635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789" name="公式" r:id="rId19" imgW="190417" imgH="203112" progId="Equation.3">
                        <p:embed/>
                      </p:oleObj>
                    </mc:Choice>
                    <mc:Fallback>
                      <p:oleObj name="公式" r:id="rId19" imgW="190417" imgH="203112" progId="Equation.3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22821" y="4840341"/>
                              <a:ext cx="314325" cy="3635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733" name="Object 12"/>
                <p:cNvGraphicFramePr>
                  <a:graphicFrameLocks noChangeAspect="1"/>
                </p:cNvGraphicFramePr>
                <p:nvPr/>
              </p:nvGraphicFramePr>
              <p:xfrm>
                <a:off x="5205434" y="4829228"/>
                <a:ext cx="314325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790" name="公式" r:id="rId20" imgW="190335" imgH="215713" progId="Equation.3">
                        <p:embed/>
                      </p:oleObj>
                    </mc:Choice>
                    <mc:Fallback>
                      <p:oleObj name="公式" r:id="rId20" imgW="190335" imgH="215713" progId="Equation.3">
                        <p:embed/>
                        <p:pic>
                          <p:nvPicPr>
                            <p:cNvPr id="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05434" y="4829228"/>
                              <a:ext cx="314325" cy="385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9734" name="矩形 102"/>
                <p:cNvSpPr>
                  <a:spLocks noChangeArrowheads="1"/>
                </p:cNvSpPr>
                <p:nvPr/>
              </p:nvSpPr>
              <p:spPr bwMode="auto">
                <a:xfrm>
                  <a:off x="4857752" y="4857760"/>
                  <a:ext cx="44275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000" b="1">
                      <a:latin typeface="宋体" pitchFamily="2" charset="-122"/>
                    </a:rPr>
                    <a:t>～</a:t>
                  </a:r>
                  <a:endParaRPr lang="zh-CN" altLang="en-US" sz="2000"/>
                </a:p>
              </p:txBody>
            </p:sp>
          </p:grpSp>
        </p:grpSp>
      </p:grpSp>
      <p:grpSp>
        <p:nvGrpSpPr>
          <p:cNvPr id="16" name="组合 109"/>
          <p:cNvGrpSpPr>
            <a:grpSpLocks/>
          </p:cNvGrpSpPr>
          <p:nvPr/>
        </p:nvGrpSpPr>
        <p:grpSpPr bwMode="auto">
          <a:xfrm>
            <a:off x="5572125" y="2028825"/>
            <a:ext cx="3636963" cy="757238"/>
            <a:chOff x="5572132" y="2028758"/>
            <a:chExt cx="3636696" cy="757354"/>
          </a:xfrm>
        </p:grpSpPr>
        <p:grpSp>
          <p:nvGrpSpPr>
            <p:cNvPr id="29717" name="组合 34"/>
            <p:cNvGrpSpPr>
              <a:grpSpLocks/>
            </p:cNvGrpSpPr>
            <p:nvPr/>
          </p:nvGrpSpPr>
          <p:grpSpPr bwMode="auto">
            <a:xfrm>
              <a:off x="5572132" y="2243072"/>
              <a:ext cx="812972" cy="400110"/>
              <a:chOff x="5214942" y="1928802"/>
              <a:chExt cx="812972" cy="400110"/>
            </a:xfrm>
          </p:grpSpPr>
          <p:sp>
            <p:nvSpPr>
              <p:cNvPr id="29725" name="矩形 62"/>
              <p:cNvSpPr>
                <a:spLocks noChangeArrowheads="1"/>
              </p:cNvSpPr>
              <p:nvPr/>
            </p:nvSpPr>
            <p:spPr bwMode="auto">
              <a:xfrm>
                <a:off x="5214942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9726" name="矩形 63"/>
              <p:cNvSpPr>
                <a:spLocks noChangeArrowheads="1"/>
              </p:cNvSpPr>
              <p:nvPr/>
            </p:nvSpPr>
            <p:spPr bwMode="auto">
              <a:xfrm>
                <a:off x="5715008" y="1928802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9718" name="矩形 49"/>
            <p:cNvSpPr>
              <a:spLocks noChangeArrowheads="1"/>
            </p:cNvSpPr>
            <p:nvPr/>
          </p:nvSpPr>
          <p:spPr bwMode="auto">
            <a:xfrm>
              <a:off x="6715140" y="2028758"/>
              <a:ext cx="14750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电路不工作</a:t>
              </a:r>
              <a:endParaRPr lang="zh-CN" altLang="en-US" sz="2000"/>
            </a:p>
          </p:txBody>
        </p:sp>
        <p:grpSp>
          <p:nvGrpSpPr>
            <p:cNvPr id="29719" name="组合 103"/>
            <p:cNvGrpSpPr>
              <a:grpSpLocks/>
            </p:cNvGrpSpPr>
            <p:nvPr/>
          </p:nvGrpSpPr>
          <p:grpSpPr bwMode="auto">
            <a:xfrm>
              <a:off x="6572264" y="2357430"/>
              <a:ext cx="2636564" cy="428682"/>
              <a:chOff x="1428728" y="928670"/>
              <a:chExt cx="2636564" cy="428682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1500081" y="928661"/>
                <a:ext cx="2565211" cy="40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输出全“</a:t>
                </a:r>
                <a:r>
                  <a:rPr kumimoji="1" lang="en-US" altLang="zh-CN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1”</a:t>
                </a: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。</a:t>
                </a:r>
                <a:endParaRPr kumimoji="1"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29721" name="组合 28"/>
              <p:cNvGrpSpPr>
                <a:grpSpLocks/>
              </p:cNvGrpSpPr>
              <p:nvPr/>
            </p:nvGrpSpPr>
            <p:grpSpPr bwMode="auto">
              <a:xfrm>
                <a:off x="1428728" y="928710"/>
                <a:ext cx="896938" cy="428642"/>
                <a:chOff x="4622821" y="4829228"/>
                <a:chExt cx="896938" cy="428642"/>
              </a:xfrm>
            </p:grpSpPr>
            <p:graphicFrame>
              <p:nvGraphicFramePr>
                <p:cNvPr id="29722" name="Object 13"/>
                <p:cNvGraphicFramePr>
                  <a:graphicFrameLocks noChangeAspect="1"/>
                </p:cNvGraphicFramePr>
                <p:nvPr/>
              </p:nvGraphicFramePr>
              <p:xfrm>
                <a:off x="4622821" y="4840341"/>
                <a:ext cx="314325" cy="3635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791" name="公式" r:id="rId21" imgW="190417" imgH="203112" progId="Equation.3">
                        <p:embed/>
                      </p:oleObj>
                    </mc:Choice>
                    <mc:Fallback>
                      <p:oleObj name="公式" r:id="rId21" imgW="190417" imgH="203112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22821" y="4840341"/>
                              <a:ext cx="314325" cy="3635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723" name="Object 14"/>
                <p:cNvGraphicFramePr>
                  <a:graphicFrameLocks noChangeAspect="1"/>
                </p:cNvGraphicFramePr>
                <p:nvPr/>
              </p:nvGraphicFramePr>
              <p:xfrm>
                <a:off x="5205434" y="4829228"/>
                <a:ext cx="314325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792" name="公式" r:id="rId22" imgW="190335" imgH="215713" progId="Equation.3">
                        <p:embed/>
                      </p:oleObj>
                    </mc:Choice>
                    <mc:Fallback>
                      <p:oleObj name="公式" r:id="rId22" imgW="190335" imgH="215713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05434" y="4829228"/>
                              <a:ext cx="314325" cy="385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9724" name="矩形 108"/>
                <p:cNvSpPr>
                  <a:spLocks noChangeArrowheads="1"/>
                </p:cNvSpPr>
                <p:nvPr/>
              </p:nvSpPr>
              <p:spPr bwMode="auto">
                <a:xfrm>
                  <a:off x="4857752" y="4857760"/>
                  <a:ext cx="44275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000" b="1">
                      <a:latin typeface="宋体" pitchFamily="2" charset="-122"/>
                    </a:rPr>
                    <a:t>～</a:t>
                  </a:r>
                  <a:endParaRPr lang="zh-CN" altLang="en-US" sz="2000"/>
                </a:p>
              </p:txBody>
            </p:sp>
          </p:grpSp>
        </p:grpSp>
      </p:grpSp>
      <p:sp>
        <p:nvSpPr>
          <p:cNvPr id="29716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9" grpId="0" animBg="1"/>
      <p:bldP spid="89" grpId="1" animBg="1"/>
      <p:bldP spid="90" grpId="0" animBg="1"/>
      <p:bldP spid="90" grpId="1" animBg="1"/>
      <p:bldP spid="92" grpId="0" animBg="1"/>
      <p:bldP spid="93" grpId="0" animBg="1"/>
      <p:bldP spid="95" grpId="0" animBg="1"/>
      <p:bldP spid="95" grpId="1" animBg="1"/>
      <p:bldP spid="96" grpId="0" animBg="1"/>
      <p:bldP spid="9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969963" y="1357313"/>
          <a:ext cx="67056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2" name="图片" r:id="rId3" imgW="3944112" imgH="1822704" progId="Word.Picture.8">
                  <p:embed/>
                </p:oleObj>
              </mc:Choice>
              <mc:Fallback>
                <p:oleObj name="图片" r:id="rId3" imgW="3944112" imgH="1822704" progId="Word.Pictur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357313"/>
                        <a:ext cx="67056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35"/>
          <p:cNvGrpSpPr>
            <a:grpSpLocks/>
          </p:cNvGrpSpPr>
          <p:nvPr/>
        </p:nvGrpSpPr>
        <p:grpSpPr bwMode="auto">
          <a:xfrm>
            <a:off x="1012825" y="3527425"/>
            <a:ext cx="560388" cy="428625"/>
            <a:chOff x="1012800" y="3527426"/>
            <a:chExt cx="560392" cy="428628"/>
          </a:xfrm>
        </p:grpSpPr>
        <p:cxnSp>
          <p:nvCxnSpPr>
            <p:cNvPr id="81" name="直接连接符 80"/>
            <p:cNvCxnSpPr/>
            <p:nvPr/>
          </p:nvCxnSpPr>
          <p:spPr>
            <a:xfrm rot="10800000">
              <a:off x="1142976" y="3527426"/>
              <a:ext cx="43021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rot="5400000">
              <a:off x="942950" y="3740152"/>
              <a:ext cx="427041" cy="158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rot="10800000">
              <a:off x="1012800" y="3954467"/>
              <a:ext cx="285752" cy="1587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/>
          <p:cNvCxnSpPr/>
          <p:nvPr/>
        </p:nvCxnSpPr>
        <p:spPr>
          <a:xfrm rot="10800000">
            <a:off x="4329113" y="3554413"/>
            <a:ext cx="431800" cy="158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91"/>
          <p:cNvGrpSpPr>
            <a:grpSpLocks/>
          </p:cNvGrpSpPr>
          <p:nvPr/>
        </p:nvGrpSpPr>
        <p:grpSpPr bwMode="auto">
          <a:xfrm>
            <a:off x="785813" y="1928813"/>
            <a:ext cx="6929437" cy="857250"/>
            <a:chOff x="785786" y="1928802"/>
            <a:chExt cx="6929486" cy="857256"/>
          </a:xfrm>
        </p:grpSpPr>
        <p:sp>
          <p:nvSpPr>
            <p:cNvPr id="90" name="圆角矩形标注 89"/>
            <p:cNvSpPr/>
            <p:nvPr/>
          </p:nvSpPr>
          <p:spPr>
            <a:xfrm>
              <a:off x="785786" y="1928802"/>
              <a:ext cx="6929486" cy="857256"/>
            </a:xfrm>
            <a:prstGeom prst="wedgeRoundRectCallout">
              <a:avLst>
                <a:gd name="adj1" fmla="val 3455"/>
                <a:gd name="adj2" fmla="val 140076"/>
                <a:gd name="adj3" fmla="val 16667"/>
              </a:avLst>
            </a:prstGeom>
            <a:solidFill>
              <a:srgbClr val="0000FF"/>
            </a:solidFill>
            <a:ln>
              <a:solidFill>
                <a:srgbClr val="FF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838" name="矩形 90"/>
            <p:cNvSpPr>
              <a:spLocks noChangeArrowheads="1"/>
            </p:cNvSpPr>
            <p:nvPr/>
          </p:nvSpPr>
          <p:spPr bwMode="auto">
            <a:xfrm>
              <a:off x="928662" y="2143116"/>
              <a:ext cx="66495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FF00"/>
                  </a:solidFill>
                  <a:latin typeface="宋体" pitchFamily="2" charset="-122"/>
                </a:rPr>
                <a:t>74LS148</a:t>
              </a:r>
              <a:r>
                <a:rPr kumimoji="1" lang="zh-CN" altLang="en-US" sz="2000" b="1">
                  <a:solidFill>
                    <a:srgbClr val="FFFF00"/>
                  </a:solidFill>
                  <a:latin typeface="宋体" pitchFamily="2" charset="-122"/>
                </a:rPr>
                <a:t>（</a:t>
              </a:r>
              <a:r>
                <a:rPr kumimoji="1" lang="en-US" altLang="zh-CN" sz="2000" b="1">
                  <a:solidFill>
                    <a:srgbClr val="FFFF00"/>
                  </a:solidFill>
                  <a:latin typeface="宋体" pitchFamily="2" charset="-122"/>
                </a:rPr>
                <a:t>1</a:t>
              </a:r>
              <a:r>
                <a:rPr kumimoji="1" lang="zh-CN" altLang="en-US" sz="2000" b="1">
                  <a:solidFill>
                    <a:srgbClr val="FFFF00"/>
                  </a:solidFill>
                  <a:latin typeface="宋体" pitchFamily="2" charset="-122"/>
                </a:rPr>
                <a:t>）</a:t>
              </a:r>
              <a:r>
                <a:rPr kumimoji="1" lang="zh-CN" altLang="en-US" sz="2000" b="1">
                  <a:solidFill>
                    <a:srgbClr val="FFFF00"/>
                  </a:solidFill>
                  <a:latin typeface="Times New Roman" pitchFamily="18" charset="0"/>
                </a:rPr>
                <a:t>无编码信号输入时，</a:t>
              </a:r>
              <a:r>
                <a:rPr kumimoji="1" lang="en-US" altLang="zh-CN" sz="2000" b="1">
                  <a:solidFill>
                    <a:srgbClr val="FFFF00"/>
                  </a:solidFill>
                  <a:latin typeface="宋体" pitchFamily="2" charset="-122"/>
                </a:rPr>
                <a:t>74LS148</a:t>
              </a:r>
              <a:r>
                <a:rPr kumimoji="1" lang="zh-CN" altLang="en-US" sz="2000" b="1">
                  <a:solidFill>
                    <a:srgbClr val="FFFF00"/>
                  </a:solidFill>
                  <a:latin typeface="宋体" pitchFamily="2" charset="-122"/>
                </a:rPr>
                <a:t>（</a:t>
              </a:r>
              <a:r>
                <a:rPr kumimoji="1" lang="en-US" altLang="zh-CN" sz="2000" b="1">
                  <a:solidFill>
                    <a:srgbClr val="FFFF00"/>
                  </a:solidFill>
                  <a:latin typeface="宋体" pitchFamily="2" charset="-122"/>
                </a:rPr>
                <a:t>2</a:t>
              </a:r>
              <a:r>
                <a:rPr kumimoji="1" lang="zh-CN" altLang="en-US" sz="2000" b="1">
                  <a:solidFill>
                    <a:srgbClr val="FFFF00"/>
                  </a:solidFill>
                  <a:latin typeface="宋体" pitchFamily="2" charset="-122"/>
                </a:rPr>
                <a:t>）才选通。</a:t>
              </a:r>
              <a:endParaRPr lang="zh-CN" altLang="en-US" sz="2000">
                <a:solidFill>
                  <a:srgbClr val="FFFF00"/>
                </a:solidFill>
              </a:endParaRPr>
            </a:p>
          </p:txBody>
        </p:sp>
      </p:grpSp>
      <p:grpSp>
        <p:nvGrpSpPr>
          <p:cNvPr id="4" name="组合 134"/>
          <p:cNvGrpSpPr>
            <a:grpSpLocks/>
          </p:cNvGrpSpPr>
          <p:nvPr/>
        </p:nvGrpSpPr>
        <p:grpSpPr bwMode="auto">
          <a:xfrm>
            <a:off x="1533525" y="4286250"/>
            <a:ext cx="538163" cy="2319338"/>
            <a:chOff x="1533504" y="4286255"/>
            <a:chExt cx="538166" cy="2319054"/>
          </a:xfrm>
        </p:grpSpPr>
        <p:grpSp>
          <p:nvGrpSpPr>
            <p:cNvPr id="30831" name="组合 131"/>
            <p:cNvGrpSpPr>
              <a:grpSpLocks/>
            </p:cNvGrpSpPr>
            <p:nvPr/>
          </p:nvGrpSpPr>
          <p:grpSpPr bwMode="auto">
            <a:xfrm rot="5400000">
              <a:off x="1534332" y="5248922"/>
              <a:ext cx="536509" cy="538166"/>
              <a:chOff x="3000288" y="4676785"/>
              <a:chExt cx="536509" cy="538166"/>
            </a:xfrm>
          </p:grpSpPr>
          <p:sp>
            <p:nvSpPr>
              <p:cNvPr id="48" name="等腰三角形 47"/>
              <p:cNvSpPr/>
              <p:nvPr/>
            </p:nvSpPr>
            <p:spPr>
              <a:xfrm rot="5400000">
                <a:off x="2945491" y="4731582"/>
                <a:ext cx="538166" cy="428572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428860" y="4841886"/>
                <a:ext cx="107937" cy="107951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rot="5400000">
              <a:off x="1342270" y="4763241"/>
              <a:ext cx="9539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5400000" flipH="1" flipV="1">
              <a:off x="1620046" y="5964830"/>
              <a:ext cx="357144" cy="31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4" name="矩形 127"/>
            <p:cNvSpPr>
              <a:spLocks noChangeArrowheads="1"/>
            </p:cNvSpPr>
            <p:nvPr/>
          </p:nvSpPr>
          <p:spPr bwMode="auto">
            <a:xfrm>
              <a:off x="1579227" y="6143644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kumimoji="1"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组合 150"/>
          <p:cNvGrpSpPr>
            <a:grpSpLocks/>
          </p:cNvGrpSpPr>
          <p:nvPr/>
        </p:nvGrpSpPr>
        <p:grpSpPr bwMode="auto">
          <a:xfrm>
            <a:off x="2357438" y="4311650"/>
            <a:ext cx="3189287" cy="2293938"/>
            <a:chOff x="2357438" y="4311650"/>
            <a:chExt cx="3189287" cy="2293938"/>
          </a:xfrm>
        </p:grpSpPr>
        <p:pic>
          <p:nvPicPr>
            <p:cNvPr id="30822" name="Picture 1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678" y="5184090"/>
              <a:ext cx="534892" cy="1043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823" name="组合 133"/>
            <p:cNvGrpSpPr>
              <a:grpSpLocks/>
            </p:cNvGrpSpPr>
            <p:nvPr/>
          </p:nvGrpSpPr>
          <p:grpSpPr bwMode="auto">
            <a:xfrm>
              <a:off x="2357438" y="4311650"/>
              <a:ext cx="3189287" cy="2293938"/>
              <a:chOff x="2357422" y="4311656"/>
              <a:chExt cx="3189310" cy="2293653"/>
            </a:xfrm>
          </p:grpSpPr>
          <p:cxnSp>
            <p:nvCxnSpPr>
              <p:cNvPr id="45" name="直接连接符 44"/>
              <p:cNvCxnSpPr/>
              <p:nvPr/>
            </p:nvCxnSpPr>
            <p:spPr>
              <a:xfrm rot="5400000">
                <a:off x="3229803" y="4872768"/>
                <a:ext cx="68412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5400000">
                <a:off x="3271847" y="5070387"/>
                <a:ext cx="287302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800000">
                <a:off x="3565518" y="4538641"/>
                <a:ext cx="19812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5400000">
                <a:off x="5438002" y="4441021"/>
                <a:ext cx="215873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5400000">
                <a:off x="2064566" y="4617212"/>
                <a:ext cx="612699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0800000">
                <a:off x="2357422" y="4929117"/>
                <a:ext cx="1073158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30" name="矩形 128"/>
              <p:cNvSpPr>
                <a:spLocks noChangeArrowheads="1"/>
              </p:cNvSpPr>
              <p:nvPr/>
            </p:nvSpPr>
            <p:spPr bwMode="auto">
              <a:xfrm>
                <a:off x="3214678" y="614364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zh-CN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8" name="组合 148"/>
          <p:cNvGrpSpPr>
            <a:grpSpLocks/>
          </p:cNvGrpSpPr>
          <p:nvPr/>
        </p:nvGrpSpPr>
        <p:grpSpPr bwMode="auto">
          <a:xfrm>
            <a:off x="3021013" y="4319588"/>
            <a:ext cx="3195637" cy="2286000"/>
            <a:chOff x="3021013" y="4319589"/>
            <a:chExt cx="3195637" cy="2285999"/>
          </a:xfrm>
        </p:grpSpPr>
        <p:pic>
          <p:nvPicPr>
            <p:cNvPr id="30813" name="Picture 1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628" y="5184090"/>
              <a:ext cx="534892" cy="1043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814" name="组合 132"/>
            <p:cNvGrpSpPr>
              <a:grpSpLocks/>
            </p:cNvGrpSpPr>
            <p:nvPr/>
          </p:nvGrpSpPr>
          <p:grpSpPr bwMode="auto">
            <a:xfrm>
              <a:off x="3021013" y="4319589"/>
              <a:ext cx="3195637" cy="2285999"/>
              <a:chOff x="3020530" y="4318885"/>
              <a:chExt cx="3196132" cy="2286424"/>
            </a:xfrm>
          </p:grpSpPr>
          <p:cxnSp>
            <p:nvCxnSpPr>
              <p:cNvPr id="35" name="直接连接符 34"/>
              <p:cNvCxnSpPr/>
              <p:nvPr/>
            </p:nvCxnSpPr>
            <p:spPr>
              <a:xfrm rot="5400000">
                <a:off x="5106820" y="4965117"/>
                <a:ext cx="5017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rot="5400000">
                <a:off x="4964716" y="4964324"/>
                <a:ext cx="5001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rot="5400000">
                <a:off x="6017394" y="4529268"/>
                <a:ext cx="396949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rot="10800000">
                <a:off x="5357692" y="4714245"/>
                <a:ext cx="85897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10800000">
                <a:off x="3020530" y="4714245"/>
                <a:ext cx="2195852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6200000" flipV="1">
                <a:off x="2836345" y="4515772"/>
                <a:ext cx="39536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21" name="矩形 129"/>
              <p:cNvSpPr>
                <a:spLocks noChangeArrowheads="1"/>
              </p:cNvSpPr>
              <p:nvPr/>
            </p:nvSpPr>
            <p:spPr bwMode="auto">
              <a:xfrm>
                <a:off x="5020953" y="614364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zh-CN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0" name="组合 146"/>
          <p:cNvGrpSpPr>
            <a:grpSpLocks/>
          </p:cNvGrpSpPr>
          <p:nvPr/>
        </p:nvGrpSpPr>
        <p:grpSpPr bwMode="auto">
          <a:xfrm>
            <a:off x="3786188" y="4286250"/>
            <a:ext cx="3357562" cy="2319338"/>
            <a:chOff x="3786188" y="4286249"/>
            <a:chExt cx="3357580" cy="2319342"/>
          </a:xfrm>
        </p:grpSpPr>
        <p:pic>
          <p:nvPicPr>
            <p:cNvPr id="30806" name="Picture 14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876" y="5184090"/>
              <a:ext cx="534892" cy="1043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807" name="组合 131"/>
            <p:cNvGrpSpPr>
              <a:grpSpLocks/>
            </p:cNvGrpSpPr>
            <p:nvPr/>
          </p:nvGrpSpPr>
          <p:grpSpPr bwMode="auto">
            <a:xfrm>
              <a:off x="3786188" y="4286249"/>
              <a:ext cx="3357556" cy="2319342"/>
              <a:chOff x="3786185" y="4286253"/>
              <a:chExt cx="3357583" cy="2319056"/>
            </a:xfrm>
          </p:grpSpPr>
          <p:cxnSp>
            <p:nvCxnSpPr>
              <p:cNvPr id="22" name="直接连接符 21"/>
              <p:cNvCxnSpPr/>
              <p:nvPr/>
            </p:nvCxnSpPr>
            <p:spPr>
              <a:xfrm rot="5400000">
                <a:off x="6522337" y="4774350"/>
                <a:ext cx="882543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6669938" y="5064827"/>
                <a:ext cx="298414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3786185" y="4929113"/>
                <a:ext cx="3024228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 rot="5400000">
                <a:off x="3465549" y="4606889"/>
                <a:ext cx="642860" cy="158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12" name="矩形 130"/>
              <p:cNvSpPr>
                <a:spLocks noChangeArrowheads="1"/>
              </p:cNvSpPr>
              <p:nvPr/>
            </p:nvSpPr>
            <p:spPr bwMode="auto">
              <a:xfrm>
                <a:off x="6651325" y="614364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zh-CN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37" name="椭圆 136"/>
          <p:cNvSpPr/>
          <p:nvPr/>
        </p:nvSpPr>
        <p:spPr>
          <a:xfrm>
            <a:off x="2428875" y="1285875"/>
            <a:ext cx="500063" cy="500063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8" name="矩形 137"/>
          <p:cNvSpPr>
            <a:spLocks noChangeArrowheads="1"/>
          </p:cNvSpPr>
          <p:nvPr/>
        </p:nvSpPr>
        <p:spPr bwMode="auto">
          <a:xfrm>
            <a:off x="3571875" y="3286125"/>
            <a:ext cx="31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宋体" pitchFamily="2" charset="-122"/>
              </a:rPr>
              <a:t>1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40" name="矩形 139"/>
          <p:cNvSpPr>
            <a:spLocks noChangeArrowheads="1"/>
          </p:cNvSpPr>
          <p:nvPr/>
        </p:nvSpPr>
        <p:spPr bwMode="auto">
          <a:xfrm>
            <a:off x="1471613" y="4143375"/>
            <a:ext cx="31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宋体" pitchFamily="2" charset="-122"/>
              </a:rPr>
              <a:t>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pSp>
        <p:nvGrpSpPr>
          <p:cNvPr id="12" name="组合 143"/>
          <p:cNvGrpSpPr>
            <a:grpSpLocks/>
          </p:cNvGrpSpPr>
          <p:nvPr/>
        </p:nvGrpSpPr>
        <p:grpSpPr bwMode="auto">
          <a:xfrm>
            <a:off x="2071688" y="4143375"/>
            <a:ext cx="1743075" cy="400050"/>
            <a:chOff x="2071670" y="4143380"/>
            <a:chExt cx="1743270" cy="400110"/>
          </a:xfrm>
        </p:grpSpPr>
        <p:sp>
          <p:nvSpPr>
            <p:cNvPr id="30803" name="矩形 140"/>
            <p:cNvSpPr>
              <a:spLocks noChangeArrowheads="1"/>
            </p:cNvSpPr>
            <p:nvPr/>
          </p:nvSpPr>
          <p:spPr bwMode="auto">
            <a:xfrm>
              <a:off x="350043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  <p:sp>
          <p:nvSpPr>
            <p:cNvPr id="30804" name="矩形 141"/>
            <p:cNvSpPr>
              <a:spLocks noChangeArrowheads="1"/>
            </p:cNvSpPr>
            <p:nvPr/>
          </p:nvSpPr>
          <p:spPr bwMode="auto">
            <a:xfrm>
              <a:off x="2757292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  <p:sp>
          <p:nvSpPr>
            <p:cNvPr id="30805" name="矩形 142"/>
            <p:cNvSpPr>
              <a:spLocks noChangeArrowheads="1"/>
            </p:cNvSpPr>
            <p:nvPr/>
          </p:nvSpPr>
          <p:spPr bwMode="auto">
            <a:xfrm>
              <a:off x="207167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宋体" pitchFamily="2" charset="-122"/>
                </a:rPr>
                <a:t>0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</p:grpSp>
      <p:grpSp>
        <p:nvGrpSpPr>
          <p:cNvPr id="13" name="组合 144"/>
          <p:cNvGrpSpPr>
            <a:grpSpLocks/>
          </p:cNvGrpSpPr>
          <p:nvPr/>
        </p:nvGrpSpPr>
        <p:grpSpPr bwMode="auto">
          <a:xfrm>
            <a:off x="5257800" y="4171950"/>
            <a:ext cx="1743075" cy="400050"/>
            <a:chOff x="2071670" y="4143380"/>
            <a:chExt cx="1743270" cy="400110"/>
          </a:xfrm>
        </p:grpSpPr>
        <p:sp>
          <p:nvSpPr>
            <p:cNvPr id="30800" name="矩形 145"/>
            <p:cNvSpPr>
              <a:spLocks noChangeArrowheads="1"/>
            </p:cNvSpPr>
            <p:nvPr/>
          </p:nvSpPr>
          <p:spPr bwMode="auto">
            <a:xfrm>
              <a:off x="350043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  <p:sp>
          <p:nvSpPr>
            <p:cNvPr id="30801" name="矩形 146"/>
            <p:cNvSpPr>
              <a:spLocks noChangeArrowheads="1"/>
            </p:cNvSpPr>
            <p:nvPr/>
          </p:nvSpPr>
          <p:spPr bwMode="auto">
            <a:xfrm>
              <a:off x="2757292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  <p:sp>
          <p:nvSpPr>
            <p:cNvPr id="30802" name="矩形 147"/>
            <p:cNvSpPr>
              <a:spLocks noChangeArrowheads="1"/>
            </p:cNvSpPr>
            <p:nvPr/>
          </p:nvSpPr>
          <p:spPr bwMode="auto">
            <a:xfrm>
              <a:off x="207167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</p:grpSp>
      <p:grpSp>
        <p:nvGrpSpPr>
          <p:cNvPr id="14" name="组合 152"/>
          <p:cNvGrpSpPr>
            <a:grpSpLocks/>
          </p:cNvGrpSpPr>
          <p:nvPr/>
        </p:nvGrpSpPr>
        <p:grpSpPr bwMode="auto">
          <a:xfrm>
            <a:off x="1428750" y="5753100"/>
            <a:ext cx="5429250" cy="461963"/>
            <a:chOff x="1428729" y="5715016"/>
            <a:chExt cx="5429287" cy="461665"/>
          </a:xfrm>
        </p:grpSpPr>
        <p:sp>
          <p:nvSpPr>
            <p:cNvPr id="30796" name="矩形 148"/>
            <p:cNvSpPr>
              <a:spLocks noChangeArrowheads="1"/>
            </p:cNvSpPr>
            <p:nvPr/>
          </p:nvSpPr>
          <p:spPr bwMode="auto">
            <a:xfrm>
              <a:off x="1428729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1</a:t>
              </a:r>
              <a:endParaRPr lang="zh-CN" altLang="en-US" sz="2400"/>
            </a:p>
          </p:txBody>
        </p:sp>
        <p:sp>
          <p:nvSpPr>
            <p:cNvPr id="30797" name="矩形 149"/>
            <p:cNvSpPr>
              <a:spLocks noChangeArrowheads="1"/>
            </p:cNvSpPr>
            <p:nvPr/>
          </p:nvSpPr>
          <p:spPr bwMode="auto">
            <a:xfrm>
              <a:off x="3143240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1</a:t>
              </a:r>
              <a:endParaRPr lang="zh-CN" altLang="en-US" sz="2400"/>
            </a:p>
          </p:txBody>
        </p:sp>
        <p:sp>
          <p:nvSpPr>
            <p:cNvPr id="30798" name="矩形 150"/>
            <p:cNvSpPr>
              <a:spLocks noChangeArrowheads="1"/>
            </p:cNvSpPr>
            <p:nvPr/>
          </p:nvSpPr>
          <p:spPr bwMode="auto">
            <a:xfrm>
              <a:off x="4929190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0</a:t>
              </a:r>
              <a:endParaRPr lang="zh-CN" altLang="en-US" sz="2400"/>
            </a:p>
          </p:txBody>
        </p:sp>
        <p:sp>
          <p:nvSpPr>
            <p:cNvPr id="30799" name="矩形 151"/>
            <p:cNvSpPr>
              <a:spLocks noChangeArrowheads="1"/>
            </p:cNvSpPr>
            <p:nvPr/>
          </p:nvSpPr>
          <p:spPr bwMode="auto">
            <a:xfrm>
              <a:off x="6517858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0</a:t>
              </a:r>
              <a:endParaRPr lang="zh-CN" altLang="en-US" sz="2400"/>
            </a:p>
          </p:txBody>
        </p:sp>
      </p:grpSp>
      <p:sp>
        <p:nvSpPr>
          <p:cNvPr id="154" name="椭圆 153"/>
          <p:cNvSpPr/>
          <p:nvPr/>
        </p:nvSpPr>
        <p:spPr>
          <a:xfrm>
            <a:off x="4929188" y="1285875"/>
            <a:ext cx="500062" cy="500063"/>
          </a:xfrm>
          <a:prstGeom prst="ellipse">
            <a:avLst/>
          </a:prstGeom>
          <a:noFill/>
          <a:ln>
            <a:solidFill>
              <a:srgbClr val="FF3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5" name="矩形 154"/>
          <p:cNvSpPr>
            <a:spLocks noChangeArrowheads="1"/>
          </p:cNvSpPr>
          <p:nvPr/>
        </p:nvSpPr>
        <p:spPr bwMode="auto">
          <a:xfrm>
            <a:off x="3614738" y="3286125"/>
            <a:ext cx="31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宋体" pitchFamily="2" charset="-122"/>
              </a:rPr>
              <a:t>0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56" name="矩形 155"/>
          <p:cNvSpPr>
            <a:spLocks noChangeArrowheads="1"/>
          </p:cNvSpPr>
          <p:nvPr/>
        </p:nvSpPr>
        <p:spPr bwMode="auto">
          <a:xfrm>
            <a:off x="1471613" y="4143375"/>
            <a:ext cx="31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FF0000"/>
                </a:solidFill>
                <a:latin typeface="宋体" pitchFamily="2" charset="-122"/>
              </a:rPr>
              <a:t>1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pSp>
        <p:nvGrpSpPr>
          <p:cNvPr id="15" name="组合 156"/>
          <p:cNvGrpSpPr>
            <a:grpSpLocks/>
          </p:cNvGrpSpPr>
          <p:nvPr/>
        </p:nvGrpSpPr>
        <p:grpSpPr bwMode="auto">
          <a:xfrm>
            <a:off x="2328863" y="4143375"/>
            <a:ext cx="1743075" cy="400050"/>
            <a:chOff x="2071670" y="4143380"/>
            <a:chExt cx="1743270" cy="400110"/>
          </a:xfrm>
        </p:grpSpPr>
        <p:sp>
          <p:nvSpPr>
            <p:cNvPr id="30793" name="矩形 157"/>
            <p:cNvSpPr>
              <a:spLocks noChangeArrowheads="1"/>
            </p:cNvSpPr>
            <p:nvPr/>
          </p:nvSpPr>
          <p:spPr bwMode="auto">
            <a:xfrm>
              <a:off x="350043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  <p:sp>
          <p:nvSpPr>
            <p:cNvPr id="30794" name="矩形 158"/>
            <p:cNvSpPr>
              <a:spLocks noChangeArrowheads="1"/>
            </p:cNvSpPr>
            <p:nvPr/>
          </p:nvSpPr>
          <p:spPr bwMode="auto">
            <a:xfrm>
              <a:off x="2757292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FF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  <p:sp>
          <p:nvSpPr>
            <p:cNvPr id="30795" name="矩形 159"/>
            <p:cNvSpPr>
              <a:spLocks noChangeArrowheads="1"/>
            </p:cNvSpPr>
            <p:nvPr/>
          </p:nvSpPr>
          <p:spPr bwMode="auto">
            <a:xfrm>
              <a:off x="2071670" y="4143380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6" name="组合 160"/>
          <p:cNvGrpSpPr>
            <a:grpSpLocks/>
          </p:cNvGrpSpPr>
          <p:nvPr/>
        </p:nvGrpSpPr>
        <p:grpSpPr bwMode="auto">
          <a:xfrm>
            <a:off x="5543550" y="4171950"/>
            <a:ext cx="1743075" cy="400050"/>
            <a:chOff x="2071670" y="4143380"/>
            <a:chExt cx="1743270" cy="400110"/>
          </a:xfrm>
        </p:grpSpPr>
        <p:sp>
          <p:nvSpPr>
            <p:cNvPr id="30790" name="矩形 161"/>
            <p:cNvSpPr>
              <a:spLocks noChangeArrowheads="1"/>
            </p:cNvSpPr>
            <p:nvPr/>
          </p:nvSpPr>
          <p:spPr bwMode="auto">
            <a:xfrm>
              <a:off x="350043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1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  <p:sp>
          <p:nvSpPr>
            <p:cNvPr id="30791" name="矩形 162"/>
            <p:cNvSpPr>
              <a:spLocks noChangeArrowheads="1"/>
            </p:cNvSpPr>
            <p:nvPr/>
          </p:nvSpPr>
          <p:spPr bwMode="auto">
            <a:xfrm>
              <a:off x="2757292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0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  <p:sp>
          <p:nvSpPr>
            <p:cNvPr id="30792" name="矩形 163"/>
            <p:cNvSpPr>
              <a:spLocks noChangeArrowheads="1"/>
            </p:cNvSpPr>
            <p:nvPr/>
          </p:nvSpPr>
          <p:spPr bwMode="auto">
            <a:xfrm>
              <a:off x="2071670" y="4143380"/>
              <a:ext cx="314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7030A0"/>
                  </a:solidFill>
                  <a:latin typeface="宋体" pitchFamily="2" charset="-122"/>
                </a:rPr>
                <a:t>0</a:t>
              </a:r>
              <a:endParaRPr lang="zh-CN" altLang="en-US" sz="2000">
                <a:solidFill>
                  <a:srgbClr val="7030A0"/>
                </a:solidFill>
              </a:endParaRPr>
            </a:p>
          </p:txBody>
        </p:sp>
      </p:grpSp>
      <p:grpSp>
        <p:nvGrpSpPr>
          <p:cNvPr id="17" name="组合 164"/>
          <p:cNvGrpSpPr>
            <a:grpSpLocks/>
          </p:cNvGrpSpPr>
          <p:nvPr/>
        </p:nvGrpSpPr>
        <p:grpSpPr bwMode="auto">
          <a:xfrm>
            <a:off x="1785938" y="5753100"/>
            <a:ext cx="5429250" cy="461963"/>
            <a:chOff x="1428728" y="5715016"/>
            <a:chExt cx="5429288" cy="461665"/>
          </a:xfrm>
        </p:grpSpPr>
        <p:sp>
          <p:nvSpPr>
            <p:cNvPr id="30786" name="矩形 165"/>
            <p:cNvSpPr>
              <a:spLocks noChangeArrowheads="1"/>
            </p:cNvSpPr>
            <p:nvPr/>
          </p:nvSpPr>
          <p:spPr bwMode="auto">
            <a:xfrm>
              <a:off x="1428728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0</a:t>
              </a:r>
              <a:endParaRPr lang="zh-CN" altLang="en-US" sz="2400"/>
            </a:p>
          </p:txBody>
        </p:sp>
        <p:sp>
          <p:nvSpPr>
            <p:cNvPr id="30787" name="矩形 166"/>
            <p:cNvSpPr>
              <a:spLocks noChangeArrowheads="1"/>
            </p:cNvSpPr>
            <p:nvPr/>
          </p:nvSpPr>
          <p:spPr bwMode="auto">
            <a:xfrm>
              <a:off x="3143240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1</a:t>
              </a:r>
              <a:endParaRPr lang="zh-CN" altLang="en-US" sz="2400"/>
            </a:p>
          </p:txBody>
        </p:sp>
        <p:sp>
          <p:nvSpPr>
            <p:cNvPr id="30788" name="矩形 167"/>
            <p:cNvSpPr>
              <a:spLocks noChangeArrowheads="1"/>
            </p:cNvSpPr>
            <p:nvPr/>
          </p:nvSpPr>
          <p:spPr bwMode="auto">
            <a:xfrm>
              <a:off x="4929190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1</a:t>
              </a:r>
              <a:endParaRPr lang="zh-CN" altLang="en-US" sz="2400"/>
            </a:p>
          </p:txBody>
        </p:sp>
        <p:sp>
          <p:nvSpPr>
            <p:cNvPr id="30789" name="矩形 168"/>
            <p:cNvSpPr>
              <a:spLocks noChangeArrowheads="1"/>
            </p:cNvSpPr>
            <p:nvPr/>
          </p:nvSpPr>
          <p:spPr bwMode="auto">
            <a:xfrm>
              <a:off x="6517858" y="5715016"/>
              <a:ext cx="3401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宋体" pitchFamily="2" charset="-122"/>
                </a:rPr>
                <a:t>0</a:t>
              </a:r>
              <a:endParaRPr lang="zh-CN" altLang="en-US" sz="2400"/>
            </a:p>
          </p:txBody>
        </p:sp>
      </p:grpSp>
      <p:grpSp>
        <p:nvGrpSpPr>
          <p:cNvPr id="18" name="组合 169"/>
          <p:cNvGrpSpPr>
            <a:grpSpLocks/>
          </p:cNvGrpSpPr>
          <p:nvPr/>
        </p:nvGrpSpPr>
        <p:grpSpPr bwMode="auto">
          <a:xfrm>
            <a:off x="2357438" y="1357313"/>
            <a:ext cx="5500687" cy="2428875"/>
            <a:chOff x="2357422" y="4143380"/>
            <a:chExt cx="5500726" cy="2428892"/>
          </a:xfrm>
        </p:grpSpPr>
        <p:sp>
          <p:nvSpPr>
            <p:cNvPr id="171" name="矩形 170"/>
            <p:cNvSpPr/>
            <p:nvPr/>
          </p:nvSpPr>
          <p:spPr>
            <a:xfrm>
              <a:off x="2357422" y="4143380"/>
              <a:ext cx="5500726" cy="242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0751" name="组合 1"/>
            <p:cNvGrpSpPr>
              <a:grpSpLocks/>
            </p:cNvGrpSpPr>
            <p:nvPr/>
          </p:nvGrpSpPr>
          <p:grpSpPr bwMode="auto">
            <a:xfrm>
              <a:off x="2555875" y="4292600"/>
              <a:ext cx="5189538" cy="2127250"/>
              <a:chOff x="2555875" y="4292600"/>
              <a:chExt cx="5189538" cy="2127250"/>
            </a:xfrm>
          </p:grpSpPr>
          <p:sp>
            <p:nvSpPr>
              <p:cNvPr id="30752" name="Line 101"/>
              <p:cNvSpPr>
                <a:spLocks noChangeShapeType="1"/>
              </p:cNvSpPr>
              <p:nvPr/>
            </p:nvSpPr>
            <p:spPr bwMode="auto">
              <a:xfrm>
                <a:off x="3073400" y="4797425"/>
                <a:ext cx="287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3" name="Line 102"/>
              <p:cNvSpPr>
                <a:spLocks noChangeShapeType="1"/>
              </p:cNvSpPr>
              <p:nvPr/>
            </p:nvSpPr>
            <p:spPr bwMode="auto">
              <a:xfrm>
                <a:off x="3073400" y="5229225"/>
                <a:ext cx="287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4" name="Line 103"/>
              <p:cNvSpPr>
                <a:spLocks noChangeShapeType="1"/>
              </p:cNvSpPr>
              <p:nvPr/>
            </p:nvSpPr>
            <p:spPr bwMode="auto">
              <a:xfrm>
                <a:off x="3073400" y="5634038"/>
                <a:ext cx="287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5" name="Line 104"/>
              <p:cNvSpPr>
                <a:spLocks noChangeShapeType="1"/>
              </p:cNvSpPr>
              <p:nvPr/>
            </p:nvSpPr>
            <p:spPr bwMode="auto">
              <a:xfrm>
                <a:off x="3016250" y="6065838"/>
                <a:ext cx="287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6" name="Rectangle 327"/>
              <p:cNvSpPr>
                <a:spLocks noChangeArrowheads="1"/>
              </p:cNvSpPr>
              <p:nvPr/>
            </p:nvSpPr>
            <p:spPr bwMode="auto">
              <a:xfrm>
                <a:off x="2555875" y="5994400"/>
                <a:ext cx="143827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sz="2200" b="1" baseline="-25000">
                    <a:latin typeface="Times New Roman" pitchFamily="18" charset="0"/>
                    <a:cs typeface="Times New Roman" pitchFamily="18" charset="0"/>
                  </a:rPr>
                  <a:t>15</a:t>
                </a:r>
              </a:p>
            </p:txBody>
          </p:sp>
          <p:sp>
            <p:nvSpPr>
              <p:cNvPr id="30757" name="Rectangle 325"/>
              <p:cNvSpPr>
                <a:spLocks noChangeArrowheads="1"/>
              </p:cNvSpPr>
              <p:nvPr/>
            </p:nvSpPr>
            <p:spPr bwMode="auto">
              <a:xfrm>
                <a:off x="2555875" y="5568950"/>
                <a:ext cx="143827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sz="2200" b="1" baseline="-25000">
                    <a:latin typeface="Times New Roman" pitchFamily="18" charset="0"/>
                    <a:cs typeface="Times New Roman" pitchFamily="18" charset="0"/>
                  </a:rPr>
                  <a:t>8</a:t>
                </a:r>
              </a:p>
            </p:txBody>
          </p:sp>
          <p:sp>
            <p:nvSpPr>
              <p:cNvPr id="30758" name="Rectangle 323"/>
              <p:cNvSpPr>
                <a:spLocks noChangeArrowheads="1"/>
              </p:cNvSpPr>
              <p:nvPr/>
            </p:nvSpPr>
            <p:spPr bwMode="auto">
              <a:xfrm>
                <a:off x="2555875" y="5143500"/>
                <a:ext cx="143827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sz="2200" b="1" baseline="-25000">
                    <a:latin typeface="Times New Roman" pitchFamily="18" charset="0"/>
                    <a:cs typeface="Times New Roman" pitchFamily="18" charset="0"/>
                  </a:rPr>
                  <a:t>7</a:t>
                </a:r>
              </a:p>
            </p:txBody>
          </p:sp>
          <p:sp>
            <p:nvSpPr>
              <p:cNvPr id="30759" name="Rectangle 321"/>
              <p:cNvSpPr>
                <a:spLocks noChangeArrowheads="1"/>
              </p:cNvSpPr>
              <p:nvPr/>
            </p:nvSpPr>
            <p:spPr bwMode="auto">
              <a:xfrm>
                <a:off x="2555875" y="4718050"/>
                <a:ext cx="143827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zh-CN" sz="2200" b="1" baseline="-25000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30760" name="Rectangle 319"/>
              <p:cNvSpPr>
                <a:spLocks noChangeArrowheads="1"/>
              </p:cNvSpPr>
              <p:nvPr/>
            </p:nvSpPr>
            <p:spPr bwMode="auto">
              <a:xfrm>
                <a:off x="2555875" y="4292600"/>
                <a:ext cx="1438275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zh-CN" altLang="en-US" sz="2200" b="1">
                    <a:solidFill>
                      <a:srgbClr val="FF00FF"/>
                    </a:solidFill>
                    <a:latin typeface="Times New Roman" pitchFamily="18" charset="0"/>
                    <a:cs typeface="Times New Roman" pitchFamily="18" charset="0"/>
                  </a:rPr>
                  <a:t>编码</a:t>
                </a:r>
              </a:p>
            </p:txBody>
          </p:sp>
          <p:sp>
            <p:nvSpPr>
              <p:cNvPr id="30761" name="Rectangle 315"/>
              <p:cNvSpPr>
                <a:spLocks noChangeArrowheads="1"/>
              </p:cNvSpPr>
              <p:nvPr/>
            </p:nvSpPr>
            <p:spPr bwMode="auto">
              <a:xfrm>
                <a:off x="3994150" y="5786454"/>
                <a:ext cx="793750" cy="41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66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30762" name="Rectangle 311"/>
              <p:cNvSpPr>
                <a:spLocks noChangeArrowheads="1"/>
              </p:cNvSpPr>
              <p:nvPr/>
            </p:nvSpPr>
            <p:spPr bwMode="auto">
              <a:xfrm>
                <a:off x="3994150" y="4932364"/>
                <a:ext cx="792164" cy="425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66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30763" name="Rectangle 309"/>
              <p:cNvSpPr>
                <a:spLocks noChangeArrowheads="1"/>
              </p:cNvSpPr>
              <p:nvPr/>
            </p:nvSpPr>
            <p:spPr bwMode="auto">
              <a:xfrm>
                <a:off x="3994150" y="4292600"/>
                <a:ext cx="79375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2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</a:p>
            </p:txBody>
          </p:sp>
          <p:sp>
            <p:nvSpPr>
              <p:cNvPr id="30764" name="Rectangle 307"/>
              <p:cNvSpPr>
                <a:spLocks noChangeArrowheads="1"/>
              </p:cNvSpPr>
              <p:nvPr/>
            </p:nvSpPr>
            <p:spPr bwMode="auto">
              <a:xfrm>
                <a:off x="4787900" y="5994400"/>
                <a:ext cx="208280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1     1     1</a:t>
                </a:r>
              </a:p>
            </p:txBody>
          </p:sp>
          <p:sp>
            <p:nvSpPr>
              <p:cNvPr id="30765" name="Rectangle 305"/>
              <p:cNvSpPr>
                <a:spLocks noChangeArrowheads="1"/>
              </p:cNvSpPr>
              <p:nvPr/>
            </p:nvSpPr>
            <p:spPr bwMode="auto">
              <a:xfrm>
                <a:off x="4787900" y="5568950"/>
                <a:ext cx="208280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0     0     0</a:t>
                </a:r>
              </a:p>
            </p:txBody>
          </p:sp>
          <p:sp>
            <p:nvSpPr>
              <p:cNvPr id="30766" name="Rectangle 303"/>
              <p:cNvSpPr>
                <a:spLocks noChangeArrowheads="1"/>
              </p:cNvSpPr>
              <p:nvPr/>
            </p:nvSpPr>
            <p:spPr bwMode="auto">
              <a:xfrm>
                <a:off x="4787900" y="5143500"/>
                <a:ext cx="208280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1     1     1</a:t>
                </a:r>
              </a:p>
            </p:txBody>
          </p:sp>
          <p:sp>
            <p:nvSpPr>
              <p:cNvPr id="30767" name="Rectangle 301"/>
              <p:cNvSpPr>
                <a:spLocks noChangeArrowheads="1"/>
              </p:cNvSpPr>
              <p:nvPr/>
            </p:nvSpPr>
            <p:spPr bwMode="auto">
              <a:xfrm>
                <a:off x="4787900" y="4718050"/>
                <a:ext cx="208280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0     0     0</a:t>
                </a:r>
              </a:p>
            </p:txBody>
          </p:sp>
          <p:sp>
            <p:nvSpPr>
              <p:cNvPr id="30768" name="Rectangle 299"/>
              <p:cNvSpPr>
                <a:spLocks noChangeArrowheads="1"/>
              </p:cNvSpPr>
              <p:nvPr/>
            </p:nvSpPr>
            <p:spPr bwMode="auto">
              <a:xfrm>
                <a:off x="4787900" y="4292600"/>
                <a:ext cx="2082800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en-US" altLang="zh-CN" sz="22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2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 Z</a:t>
                </a:r>
                <a:r>
                  <a:rPr lang="en-US" altLang="zh-CN" sz="22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2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Z</a:t>
                </a:r>
                <a:r>
                  <a:rPr lang="en-US" altLang="zh-CN" sz="22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30769" name="Rectangle 230"/>
              <p:cNvSpPr>
                <a:spLocks noChangeArrowheads="1"/>
              </p:cNvSpPr>
              <p:nvPr/>
            </p:nvSpPr>
            <p:spPr bwMode="auto">
              <a:xfrm>
                <a:off x="6870700" y="5786454"/>
                <a:ext cx="796925" cy="41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30770" name="Rectangle 222"/>
              <p:cNvSpPr>
                <a:spLocks noChangeArrowheads="1"/>
              </p:cNvSpPr>
              <p:nvPr/>
            </p:nvSpPr>
            <p:spPr bwMode="auto">
              <a:xfrm>
                <a:off x="6870700" y="4929198"/>
                <a:ext cx="796925" cy="425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30771" name="Rectangle 218"/>
              <p:cNvSpPr>
                <a:spLocks noChangeArrowheads="1"/>
              </p:cNvSpPr>
              <p:nvPr/>
            </p:nvSpPr>
            <p:spPr bwMode="auto">
              <a:xfrm>
                <a:off x="6804025" y="4292600"/>
                <a:ext cx="941388" cy="425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en-US" altLang="zh-CN" sz="2200" b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zh-CN" sz="2200" b="1" baseline="-25000">
                    <a:latin typeface="Times New Roman" pitchFamily="18" charset="0"/>
                    <a:cs typeface="Times New Roman" pitchFamily="18" charset="0"/>
                  </a:rPr>
                  <a:t>EX(1)</a:t>
                </a:r>
              </a:p>
            </p:txBody>
          </p:sp>
          <p:sp>
            <p:nvSpPr>
              <p:cNvPr id="30772" name="Line 235"/>
              <p:cNvSpPr>
                <a:spLocks noChangeShapeType="1"/>
              </p:cNvSpPr>
              <p:nvPr/>
            </p:nvSpPr>
            <p:spPr bwMode="auto">
              <a:xfrm>
                <a:off x="2555875" y="4292600"/>
                <a:ext cx="511175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3" name="Line 236"/>
              <p:cNvSpPr>
                <a:spLocks noChangeShapeType="1"/>
              </p:cNvSpPr>
              <p:nvPr/>
            </p:nvSpPr>
            <p:spPr bwMode="auto">
              <a:xfrm>
                <a:off x="2555875" y="4718050"/>
                <a:ext cx="51117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4" name="Line 237"/>
              <p:cNvSpPr>
                <a:spLocks noChangeShapeType="1"/>
              </p:cNvSpPr>
              <p:nvPr/>
            </p:nvSpPr>
            <p:spPr bwMode="auto">
              <a:xfrm>
                <a:off x="2555875" y="5143500"/>
                <a:ext cx="14382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5" name="Line 238"/>
              <p:cNvSpPr>
                <a:spLocks noChangeShapeType="1"/>
              </p:cNvSpPr>
              <p:nvPr/>
            </p:nvSpPr>
            <p:spPr bwMode="auto">
              <a:xfrm>
                <a:off x="2555875" y="5568950"/>
                <a:ext cx="51117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6" name="Line 239"/>
              <p:cNvSpPr>
                <a:spLocks noChangeShapeType="1"/>
              </p:cNvSpPr>
              <p:nvPr/>
            </p:nvSpPr>
            <p:spPr bwMode="auto">
              <a:xfrm>
                <a:off x="2555875" y="5994400"/>
                <a:ext cx="143827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7" name="Line 240"/>
              <p:cNvSpPr>
                <a:spLocks noChangeShapeType="1"/>
              </p:cNvSpPr>
              <p:nvPr/>
            </p:nvSpPr>
            <p:spPr bwMode="auto">
              <a:xfrm>
                <a:off x="2555875" y="6419850"/>
                <a:ext cx="511175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8" name="Line 241"/>
              <p:cNvSpPr>
                <a:spLocks noChangeShapeType="1"/>
              </p:cNvSpPr>
              <p:nvPr/>
            </p:nvSpPr>
            <p:spPr bwMode="auto">
              <a:xfrm>
                <a:off x="2555875" y="4292600"/>
                <a:ext cx="0" cy="212725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79" name="Line 245"/>
              <p:cNvSpPr>
                <a:spLocks noChangeShapeType="1"/>
              </p:cNvSpPr>
              <p:nvPr/>
            </p:nvSpPr>
            <p:spPr bwMode="auto">
              <a:xfrm>
                <a:off x="7667625" y="4292600"/>
                <a:ext cx="0" cy="212725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0" name="Line 300"/>
              <p:cNvSpPr>
                <a:spLocks noChangeShapeType="1"/>
              </p:cNvSpPr>
              <p:nvPr/>
            </p:nvSpPr>
            <p:spPr bwMode="auto">
              <a:xfrm>
                <a:off x="6870700" y="4292600"/>
                <a:ext cx="0" cy="2127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1" name="Line 310"/>
              <p:cNvSpPr>
                <a:spLocks noChangeShapeType="1"/>
              </p:cNvSpPr>
              <p:nvPr/>
            </p:nvSpPr>
            <p:spPr bwMode="auto">
              <a:xfrm>
                <a:off x="4787900" y="4292600"/>
                <a:ext cx="0" cy="2127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2" name="Line 320"/>
              <p:cNvSpPr>
                <a:spLocks noChangeShapeType="1"/>
              </p:cNvSpPr>
              <p:nvPr/>
            </p:nvSpPr>
            <p:spPr bwMode="auto">
              <a:xfrm>
                <a:off x="3994150" y="4292600"/>
                <a:ext cx="0" cy="2127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3" name="Line 329"/>
              <p:cNvSpPr>
                <a:spLocks noChangeShapeType="1"/>
              </p:cNvSpPr>
              <p:nvPr/>
            </p:nvSpPr>
            <p:spPr bwMode="auto">
              <a:xfrm>
                <a:off x="4787900" y="5143500"/>
                <a:ext cx="2082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4" name="Line 331"/>
              <p:cNvSpPr>
                <a:spLocks noChangeShapeType="1"/>
              </p:cNvSpPr>
              <p:nvPr/>
            </p:nvSpPr>
            <p:spPr bwMode="auto">
              <a:xfrm>
                <a:off x="4787900" y="5994400"/>
                <a:ext cx="2082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85" name="Line 372"/>
              <p:cNvSpPr>
                <a:spLocks noChangeShapeType="1"/>
              </p:cNvSpPr>
              <p:nvPr/>
            </p:nvSpPr>
            <p:spPr bwMode="auto">
              <a:xfrm>
                <a:off x="6877050" y="4365625"/>
                <a:ext cx="287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0743" name="组合 144"/>
          <p:cNvGrpSpPr>
            <a:grpSpLocks/>
          </p:cNvGrpSpPr>
          <p:nvPr/>
        </p:nvGrpSpPr>
        <p:grpSpPr bwMode="auto">
          <a:xfrm>
            <a:off x="214313" y="66675"/>
            <a:ext cx="8613775" cy="1231900"/>
            <a:chOff x="315913" y="66652"/>
            <a:chExt cx="8613805" cy="1231905"/>
          </a:xfrm>
        </p:grpSpPr>
        <p:sp>
          <p:nvSpPr>
            <p:cNvPr id="30744" name="矩形 138"/>
            <p:cNvSpPr>
              <a:spLocks noChangeArrowheads="1"/>
            </p:cNvSpPr>
            <p:nvPr/>
          </p:nvSpPr>
          <p:spPr bwMode="auto">
            <a:xfrm>
              <a:off x="315913" y="84114"/>
              <a:ext cx="8572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例：</a:t>
              </a:r>
              <a:endParaRPr lang="zh-CN" alt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0745" name="组合 143"/>
            <p:cNvGrpSpPr>
              <a:grpSpLocks/>
            </p:cNvGrpSpPr>
            <p:nvPr/>
          </p:nvGrpSpPr>
          <p:grpSpPr bwMode="auto">
            <a:xfrm>
              <a:off x="1182163" y="66652"/>
              <a:ext cx="7747555" cy="1231905"/>
              <a:chOff x="1182163" y="66652"/>
              <a:chExt cx="7747555" cy="1231905"/>
            </a:xfrm>
          </p:grpSpPr>
          <p:sp>
            <p:nvSpPr>
              <p:cNvPr id="30746" name="Text Box 2"/>
              <p:cNvSpPr txBox="1">
                <a:spLocks noChangeArrowheads="1"/>
              </p:cNvSpPr>
              <p:nvPr/>
            </p:nvSpPr>
            <p:spPr bwMode="auto">
              <a:xfrm>
                <a:off x="1182163" y="85725"/>
                <a:ext cx="7747555" cy="1200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试用两片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74LS148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接成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16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线－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线优先编码器，将          </a:t>
                </a:r>
                <a:r>
                  <a:rPr kumimoji="1" lang="zh-CN" altLang="en-US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　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16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个输入信号编为二进制编码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=0000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～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1111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。 其中       的优先权最高，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      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的优先权最低。</a:t>
                </a:r>
              </a:p>
            </p:txBody>
          </p:sp>
          <p:graphicFrame>
            <p:nvGraphicFramePr>
              <p:cNvPr id="30747" name="Object 9"/>
              <p:cNvGraphicFramePr>
                <a:graphicFrameLocks noChangeAspect="1"/>
              </p:cNvGraphicFramePr>
              <p:nvPr/>
            </p:nvGraphicFramePr>
            <p:xfrm>
              <a:off x="7858148" y="66652"/>
              <a:ext cx="1050902" cy="441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3" name="公式" r:id="rId6" imgW="545626" imgH="215713" progId="Equation.3">
                      <p:embed/>
                    </p:oleObj>
                  </mc:Choice>
                  <mc:Fallback>
                    <p:oleObj name="公式" r:id="rId6" imgW="545626" imgH="215713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58148" y="66652"/>
                            <a:ext cx="1050902" cy="441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48" name="Object 142"/>
              <p:cNvGraphicFramePr>
                <a:graphicFrameLocks noChangeAspect="1"/>
              </p:cNvGraphicFramePr>
              <p:nvPr/>
            </p:nvGraphicFramePr>
            <p:xfrm>
              <a:off x="1643042" y="857232"/>
              <a:ext cx="439738" cy="441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4" name="公式" r:id="rId8" imgW="228501" imgH="215806" progId="Equation.3">
                      <p:embed/>
                    </p:oleObj>
                  </mc:Choice>
                  <mc:Fallback>
                    <p:oleObj name="公式" r:id="rId8" imgW="228501" imgH="215806" progId="Equation.3">
                      <p:embed/>
                      <p:pic>
                        <p:nvPicPr>
                          <p:cNvPr id="0" name="Object 1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43042" y="857232"/>
                            <a:ext cx="439738" cy="441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49" name="Object 143"/>
              <p:cNvGraphicFramePr>
                <a:graphicFrameLocks noChangeAspect="1"/>
              </p:cNvGraphicFramePr>
              <p:nvPr/>
            </p:nvGraphicFramePr>
            <p:xfrm>
              <a:off x="4286248" y="785794"/>
              <a:ext cx="390525" cy="441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45" name="公式" r:id="rId10" imgW="203024" imgH="215713" progId="Equation.3">
                      <p:embed/>
                    </p:oleObj>
                  </mc:Choice>
                  <mc:Fallback>
                    <p:oleObj name="公式" r:id="rId10" imgW="203024" imgH="215713" progId="Equation.3">
                      <p:embed/>
                      <p:pic>
                        <p:nvPicPr>
                          <p:cNvPr id="0" name="Object 1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6248" y="785794"/>
                            <a:ext cx="390525" cy="441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7" grpId="1" animBg="1"/>
      <p:bldP spid="138" grpId="0"/>
      <p:bldP spid="138" grpId="1"/>
      <p:bldP spid="140" grpId="0"/>
      <p:bldP spid="140" grpId="1"/>
      <p:bldP spid="154" grpId="0" animBg="1"/>
      <p:bldP spid="155" grpId="0"/>
      <p:bldP spid="1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5"/>
          <p:cNvSpPr txBox="1">
            <a:spLocks noChangeArrowheads="1"/>
          </p:cNvSpPr>
          <p:nvPr/>
        </p:nvSpPr>
        <p:spPr bwMode="auto">
          <a:xfrm>
            <a:off x="71438" y="214313"/>
            <a:ext cx="8674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）二－十进制（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BCD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）优先编码器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74LS147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52"/>
          <p:cNvGrpSpPr>
            <a:grpSpLocks/>
          </p:cNvGrpSpPr>
          <p:nvPr/>
        </p:nvGrpSpPr>
        <p:grpSpPr bwMode="auto">
          <a:xfrm>
            <a:off x="315913" y="714375"/>
            <a:ext cx="8358187" cy="830263"/>
            <a:chOff x="428596" y="714356"/>
            <a:chExt cx="8358246" cy="830997"/>
          </a:xfrm>
        </p:grpSpPr>
        <p:sp>
          <p:nvSpPr>
            <p:cNvPr id="31784" name="Rectangle 6"/>
            <p:cNvSpPr>
              <a:spLocks noChangeArrowheads="1"/>
            </p:cNvSpPr>
            <p:nvPr/>
          </p:nvSpPr>
          <p:spPr bwMode="auto">
            <a:xfrm>
              <a:off x="428596" y="714356"/>
              <a:ext cx="83582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把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～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的十个状态分别编码成十个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BCD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码。其中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的优先权最高，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kumimoji="1" lang="en-US" altLang="zh-CN" sz="2400" b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的优先权最低。</a:t>
              </a:r>
            </a:p>
          </p:txBody>
        </p:sp>
        <p:sp>
          <p:nvSpPr>
            <p:cNvPr id="31785" name="Line 7"/>
            <p:cNvSpPr>
              <a:spLocks noChangeShapeType="1"/>
            </p:cNvSpPr>
            <p:nvPr/>
          </p:nvSpPr>
          <p:spPr bwMode="auto">
            <a:xfrm>
              <a:off x="1479528" y="823894"/>
              <a:ext cx="1581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6" name="Line 8"/>
            <p:cNvSpPr>
              <a:spLocks noChangeShapeType="1"/>
            </p:cNvSpPr>
            <p:nvPr/>
          </p:nvSpPr>
          <p:spPr bwMode="auto">
            <a:xfrm>
              <a:off x="2033570" y="811194"/>
              <a:ext cx="1581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7" name="Line 11"/>
            <p:cNvSpPr>
              <a:spLocks noChangeShapeType="1"/>
            </p:cNvSpPr>
            <p:nvPr/>
          </p:nvSpPr>
          <p:spPr bwMode="auto">
            <a:xfrm>
              <a:off x="7822214" y="811194"/>
              <a:ext cx="1581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788" name="Line 12"/>
            <p:cNvSpPr>
              <a:spLocks noChangeShapeType="1"/>
            </p:cNvSpPr>
            <p:nvPr/>
          </p:nvSpPr>
          <p:spPr bwMode="auto">
            <a:xfrm>
              <a:off x="2076988" y="1196956"/>
              <a:ext cx="15819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244475" y="1773238"/>
            <a:ext cx="4635500" cy="3738562"/>
            <a:chOff x="562" y="1162"/>
            <a:chExt cx="4822" cy="2355"/>
          </a:xfrm>
        </p:grpSpPr>
        <p:graphicFrame>
          <p:nvGraphicFramePr>
            <p:cNvPr id="31767" name="Object 2"/>
            <p:cNvGraphicFramePr>
              <a:graphicFrameLocks noChangeAspect="1"/>
            </p:cNvGraphicFramePr>
            <p:nvPr/>
          </p:nvGraphicFramePr>
          <p:xfrm>
            <a:off x="562" y="1437"/>
            <a:ext cx="4822" cy="2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9" name="Worksheet" r:id="rId3" imgW="3038455" imgH="2238300" progId="Excel.Sheet.8">
                    <p:embed/>
                  </p:oleObj>
                </mc:Choice>
                <mc:Fallback>
                  <p:oleObj name="Worksheet" r:id="rId3" imgW="3038455" imgH="2238300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" y="1437"/>
                          <a:ext cx="4822" cy="2080"/>
                        </a:xfrm>
                        <a:prstGeom prst="rect">
                          <a:avLst/>
                        </a:prstGeom>
                        <a:noFill/>
                        <a:ln w="6350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8" name="Text Box 14"/>
            <p:cNvSpPr txBox="1">
              <a:spLocks noChangeArrowheads="1"/>
            </p:cNvSpPr>
            <p:nvPr/>
          </p:nvSpPr>
          <p:spPr bwMode="auto">
            <a:xfrm>
              <a:off x="1602" y="1162"/>
              <a:ext cx="28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74LS147</a:t>
              </a: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的功能表</a:t>
              </a:r>
            </a:p>
          </p:txBody>
        </p:sp>
        <p:grpSp>
          <p:nvGrpSpPr>
            <p:cNvPr id="31769" name="Group 31"/>
            <p:cNvGrpSpPr>
              <a:grpSpLocks/>
            </p:cNvGrpSpPr>
            <p:nvPr/>
          </p:nvGrpSpPr>
          <p:grpSpPr bwMode="auto">
            <a:xfrm>
              <a:off x="612" y="1645"/>
              <a:ext cx="4588" cy="1"/>
              <a:chOff x="644" y="3612"/>
              <a:chExt cx="4588" cy="1"/>
            </a:xfrm>
          </p:grpSpPr>
          <p:sp>
            <p:nvSpPr>
              <p:cNvPr id="31770" name="Line 17"/>
              <p:cNvSpPr>
                <a:spLocks noChangeShapeType="1"/>
              </p:cNvSpPr>
              <p:nvPr/>
            </p:nvSpPr>
            <p:spPr bwMode="auto">
              <a:xfrm>
                <a:off x="644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1" name="Line 18"/>
              <p:cNvSpPr>
                <a:spLocks noChangeShapeType="1"/>
              </p:cNvSpPr>
              <p:nvPr/>
            </p:nvSpPr>
            <p:spPr bwMode="auto">
              <a:xfrm>
                <a:off x="967" y="361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2" name="Line 19"/>
              <p:cNvSpPr>
                <a:spLocks noChangeShapeType="1"/>
              </p:cNvSpPr>
              <p:nvPr/>
            </p:nvSpPr>
            <p:spPr bwMode="auto">
              <a:xfrm>
                <a:off x="1247" y="361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3" name="Line 20"/>
              <p:cNvSpPr>
                <a:spLocks noChangeShapeType="1"/>
              </p:cNvSpPr>
              <p:nvPr/>
            </p:nvSpPr>
            <p:spPr bwMode="auto">
              <a:xfrm>
                <a:off x="1565" y="361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4" name="Line 21"/>
              <p:cNvSpPr>
                <a:spLocks noChangeShapeType="1"/>
              </p:cNvSpPr>
              <p:nvPr/>
            </p:nvSpPr>
            <p:spPr bwMode="auto">
              <a:xfrm>
                <a:off x="1882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5" name="Line 22"/>
              <p:cNvSpPr>
                <a:spLocks noChangeShapeType="1"/>
              </p:cNvSpPr>
              <p:nvPr/>
            </p:nvSpPr>
            <p:spPr bwMode="auto">
              <a:xfrm>
                <a:off x="2192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6" name="Line 23"/>
              <p:cNvSpPr>
                <a:spLocks noChangeShapeType="1"/>
              </p:cNvSpPr>
              <p:nvPr/>
            </p:nvSpPr>
            <p:spPr bwMode="auto">
              <a:xfrm>
                <a:off x="2562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7" name="Line 24"/>
              <p:cNvSpPr>
                <a:spLocks noChangeShapeType="1"/>
              </p:cNvSpPr>
              <p:nvPr/>
            </p:nvSpPr>
            <p:spPr bwMode="auto">
              <a:xfrm>
                <a:off x="2859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8" name="Line 25"/>
              <p:cNvSpPr>
                <a:spLocks noChangeShapeType="1"/>
              </p:cNvSpPr>
              <p:nvPr/>
            </p:nvSpPr>
            <p:spPr bwMode="auto">
              <a:xfrm>
                <a:off x="3156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79" name="Line 26"/>
              <p:cNvSpPr>
                <a:spLocks noChangeShapeType="1"/>
              </p:cNvSpPr>
              <p:nvPr/>
            </p:nvSpPr>
            <p:spPr bwMode="auto">
              <a:xfrm>
                <a:off x="3847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0" name="Line 27"/>
              <p:cNvSpPr>
                <a:spLocks noChangeShapeType="1"/>
              </p:cNvSpPr>
              <p:nvPr/>
            </p:nvSpPr>
            <p:spPr bwMode="auto">
              <a:xfrm>
                <a:off x="4240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1" name="Line 28"/>
              <p:cNvSpPr>
                <a:spLocks noChangeShapeType="1"/>
              </p:cNvSpPr>
              <p:nvPr/>
            </p:nvSpPr>
            <p:spPr bwMode="auto">
              <a:xfrm>
                <a:off x="4648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2" name="Line 29"/>
              <p:cNvSpPr>
                <a:spLocks noChangeShapeType="1"/>
              </p:cNvSpPr>
              <p:nvPr/>
            </p:nvSpPr>
            <p:spPr bwMode="auto">
              <a:xfrm>
                <a:off x="5040" y="361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83" name="Line 30"/>
              <p:cNvSpPr>
                <a:spLocks noChangeShapeType="1"/>
              </p:cNvSpPr>
              <p:nvPr/>
            </p:nvSpPr>
            <p:spPr bwMode="auto">
              <a:xfrm>
                <a:off x="3497" y="3612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3805238"/>
            <a:ext cx="30527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36"/>
          <p:cNvGrpSpPr>
            <a:grpSpLocks/>
          </p:cNvGrpSpPr>
          <p:nvPr/>
        </p:nvGrpSpPr>
        <p:grpSpPr bwMode="auto">
          <a:xfrm>
            <a:off x="5030788" y="1928813"/>
            <a:ext cx="3929062" cy="1714500"/>
            <a:chOff x="214282" y="4888884"/>
            <a:chExt cx="3928584" cy="1714512"/>
          </a:xfrm>
        </p:grpSpPr>
        <p:grpSp>
          <p:nvGrpSpPr>
            <p:cNvPr id="31752" name="组合 6"/>
            <p:cNvGrpSpPr>
              <a:grpSpLocks/>
            </p:cNvGrpSpPr>
            <p:nvPr/>
          </p:nvGrpSpPr>
          <p:grpSpPr bwMode="auto">
            <a:xfrm>
              <a:off x="285720" y="5460388"/>
              <a:ext cx="3340979" cy="428682"/>
              <a:chOff x="500034" y="4929198"/>
              <a:chExt cx="3340979" cy="428682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500024" y="4929198"/>
                <a:ext cx="3341281" cy="400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zh-CN" altLang="en-US" sz="2000" b="1" dirty="0">
                    <a:solidFill>
                      <a:srgbClr val="0000FF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输入：</a:t>
                </a: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低电平有效。</a:t>
                </a:r>
                <a:endParaRPr kumimoji="1"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1763" name="组合 28"/>
              <p:cNvGrpSpPr>
                <a:grpSpLocks/>
              </p:cNvGrpSpPr>
              <p:nvPr/>
            </p:nvGrpSpPr>
            <p:grpSpPr bwMode="auto">
              <a:xfrm>
                <a:off x="1277917" y="4929198"/>
                <a:ext cx="854097" cy="428682"/>
                <a:chOff x="4643438" y="4829188"/>
                <a:chExt cx="854097" cy="428682"/>
              </a:xfrm>
            </p:grpSpPr>
            <p:graphicFrame>
              <p:nvGraphicFramePr>
                <p:cNvPr id="31764" name="Object 4"/>
                <p:cNvGraphicFramePr>
                  <a:graphicFrameLocks noChangeAspect="1"/>
                </p:cNvGraphicFramePr>
                <p:nvPr/>
              </p:nvGraphicFramePr>
              <p:xfrm>
                <a:off x="4643438" y="4829188"/>
                <a:ext cx="273050" cy="385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90" name="公式" r:id="rId6" imgW="164885" imgH="215619" progId="Equation.3">
                        <p:embed/>
                      </p:oleObj>
                    </mc:Choice>
                    <mc:Fallback>
                      <p:oleObj name="公式" r:id="rId6" imgW="164885" imgH="215619" progId="Equation.3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43438" y="4829188"/>
                              <a:ext cx="273050" cy="3857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765" name="Object 5"/>
                <p:cNvGraphicFramePr>
                  <a:graphicFrameLocks noChangeAspect="1"/>
                </p:cNvGraphicFramePr>
                <p:nvPr/>
              </p:nvGraphicFramePr>
              <p:xfrm>
                <a:off x="5224485" y="4829800"/>
                <a:ext cx="273050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91" name="公式" r:id="rId8" imgW="164885" imgH="215619" progId="Equation.3">
                        <p:embed/>
                      </p:oleObj>
                    </mc:Choice>
                    <mc:Fallback>
                      <p:oleObj name="公式" r:id="rId8" imgW="164885" imgH="215619" progId="Equation.3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24485" y="4829800"/>
                              <a:ext cx="273050" cy="385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766" name="矩形 51"/>
                <p:cNvSpPr>
                  <a:spLocks noChangeArrowheads="1"/>
                </p:cNvSpPr>
                <p:nvPr/>
              </p:nvSpPr>
              <p:spPr bwMode="auto">
                <a:xfrm>
                  <a:off x="4857752" y="4857760"/>
                  <a:ext cx="44275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000" b="1">
                      <a:latin typeface="Times New Roman" pitchFamily="18" charset="0"/>
                      <a:cs typeface="Times New Roman" pitchFamily="18" charset="0"/>
                    </a:rPr>
                    <a:t>～</a:t>
                  </a:r>
                  <a:endParaRPr lang="zh-CN" altLang="en-US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31753" name="组合 13"/>
            <p:cNvGrpSpPr>
              <a:grpSpLocks/>
            </p:cNvGrpSpPr>
            <p:nvPr/>
          </p:nvGrpSpPr>
          <p:grpSpPr bwMode="auto">
            <a:xfrm>
              <a:off x="285720" y="6031838"/>
              <a:ext cx="3857146" cy="428682"/>
              <a:chOff x="500034" y="4929198"/>
              <a:chExt cx="3857146" cy="42868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500024" y="4929252"/>
                <a:ext cx="3857156" cy="400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1" lang="zh-CN" altLang="en-US" sz="2000" b="1" dirty="0">
                    <a:solidFill>
                      <a:srgbClr val="C00000"/>
                    </a:solidFill>
                    <a:latin typeface="Times New Roman" pitchFamily="18" charset="0"/>
                    <a:ea typeface="+mn-ea"/>
                    <a:cs typeface="Times New Roman" pitchFamily="18" charset="0"/>
                  </a:rPr>
                  <a:t>输出：</a:t>
                </a:r>
                <a:r>
                  <a:rPr kumimoji="1" lang="zh-CN" altLang="en-US" sz="2000" b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以反码形式输出。</a:t>
                </a:r>
                <a:endParaRPr kumimoji="1" lang="zh-CN" altLang="en-US" sz="2000" dirty="0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1758" name="组合 28"/>
              <p:cNvGrpSpPr>
                <a:grpSpLocks/>
              </p:cNvGrpSpPr>
              <p:nvPr/>
            </p:nvGrpSpPr>
            <p:grpSpPr bwMode="auto">
              <a:xfrm>
                <a:off x="1257302" y="4929238"/>
                <a:ext cx="896936" cy="428642"/>
                <a:chOff x="4622823" y="4829228"/>
                <a:chExt cx="896936" cy="428642"/>
              </a:xfrm>
            </p:grpSpPr>
            <p:graphicFrame>
              <p:nvGraphicFramePr>
                <p:cNvPr id="31759" name="Object 6"/>
                <p:cNvGraphicFramePr>
                  <a:graphicFrameLocks noChangeAspect="1"/>
                </p:cNvGraphicFramePr>
                <p:nvPr/>
              </p:nvGraphicFramePr>
              <p:xfrm>
                <a:off x="4622823" y="4829850"/>
                <a:ext cx="314325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92" name="公式" r:id="rId10" imgW="190335" imgH="215713" progId="Equation.3">
                        <p:embed/>
                      </p:oleObj>
                    </mc:Choice>
                    <mc:Fallback>
                      <p:oleObj name="公式" r:id="rId10" imgW="190335" imgH="215713" progId="Equation.3">
                        <p:embed/>
                        <p:pic>
                          <p:nvPicPr>
                            <p:cNvPr id="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622823" y="4829850"/>
                              <a:ext cx="314325" cy="385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1760" name="Object 7"/>
                <p:cNvGraphicFramePr>
                  <a:graphicFrameLocks noChangeAspect="1"/>
                </p:cNvGraphicFramePr>
                <p:nvPr/>
              </p:nvGraphicFramePr>
              <p:xfrm>
                <a:off x="5205434" y="4829228"/>
                <a:ext cx="314325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1793" name="公式" r:id="rId12" imgW="190335" imgH="215713" progId="Equation.3">
                        <p:embed/>
                      </p:oleObj>
                    </mc:Choice>
                    <mc:Fallback>
                      <p:oleObj name="公式" r:id="rId12" imgW="190335" imgH="215713" progId="Equation.3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05434" y="4829228"/>
                              <a:ext cx="314325" cy="38576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761" name="矩形 46"/>
                <p:cNvSpPr>
                  <a:spLocks noChangeArrowheads="1"/>
                </p:cNvSpPr>
                <p:nvPr/>
              </p:nvSpPr>
              <p:spPr bwMode="auto">
                <a:xfrm>
                  <a:off x="4857752" y="4857760"/>
                  <a:ext cx="44275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zh-CN" altLang="en-US" sz="2000" b="1">
                      <a:latin typeface="Times New Roman" pitchFamily="18" charset="0"/>
                      <a:cs typeface="Times New Roman" pitchFamily="18" charset="0"/>
                    </a:rPr>
                    <a:t>～</a:t>
                  </a:r>
                  <a:endParaRPr lang="zh-CN" altLang="en-US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31754" name="组合 19"/>
            <p:cNvGrpSpPr>
              <a:grpSpLocks/>
            </p:cNvGrpSpPr>
            <p:nvPr/>
          </p:nvGrpSpPr>
          <p:grpSpPr bwMode="auto">
            <a:xfrm>
              <a:off x="214282" y="4888884"/>
              <a:ext cx="3857653" cy="1714512"/>
              <a:chOff x="214282" y="4603132"/>
              <a:chExt cx="5429288" cy="1714512"/>
            </a:xfrm>
          </p:grpSpPr>
          <p:sp>
            <p:nvSpPr>
              <p:cNvPr id="31755" name="矩形 40"/>
              <p:cNvSpPr>
                <a:spLocks noChangeArrowheads="1"/>
              </p:cNvSpPr>
              <p:nvPr/>
            </p:nvSpPr>
            <p:spPr bwMode="auto">
              <a:xfrm>
                <a:off x="285720" y="4674569"/>
                <a:ext cx="2436718" cy="46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编码功能：</a:t>
                </a:r>
                <a:endParaRPr lang="zh-CN" alt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756" name="Rectangle 16"/>
              <p:cNvSpPr>
                <a:spLocks noChangeArrowheads="1"/>
              </p:cNvSpPr>
              <p:nvPr/>
            </p:nvSpPr>
            <p:spPr bwMode="auto">
              <a:xfrm>
                <a:off x="214282" y="4603132"/>
                <a:ext cx="5429288" cy="1714512"/>
              </a:xfrm>
              <a:prstGeom prst="rect">
                <a:avLst/>
              </a:prstGeom>
              <a:noFill/>
              <a:ln w="57150" cmpd="thickThin">
                <a:solidFill>
                  <a:srgbClr val="33CC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31751" name="矩形 1"/>
          <p:cNvSpPr>
            <a:spLocks noChangeArrowheads="1"/>
          </p:cNvSpPr>
          <p:nvPr/>
        </p:nvSpPr>
        <p:spPr bwMode="auto">
          <a:xfrm>
            <a:off x="6361113" y="25400"/>
            <a:ext cx="285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90"/>
          <p:cNvSpPr>
            <a:spLocks noChangeArrowheads="1"/>
          </p:cNvSpPr>
          <p:nvPr/>
        </p:nvSpPr>
        <p:spPr bwMode="auto">
          <a:xfrm>
            <a:off x="500063" y="46038"/>
            <a:ext cx="2497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§4.1  </a:t>
            </a:r>
            <a:r>
              <a:rPr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概述</a:t>
            </a:r>
            <a:r>
              <a:rPr lang="zh-CN" altLang="en-US" sz="3600" b="1"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</a:p>
        </p:txBody>
      </p:sp>
      <p:grpSp>
        <p:nvGrpSpPr>
          <p:cNvPr id="2" name="组合 28"/>
          <p:cNvGrpSpPr>
            <a:grpSpLocks/>
          </p:cNvGrpSpPr>
          <p:nvPr/>
        </p:nvGrpSpPr>
        <p:grpSpPr bwMode="auto">
          <a:xfrm>
            <a:off x="795338" y="3286125"/>
            <a:ext cx="7561262" cy="1716088"/>
            <a:chOff x="755650" y="3286124"/>
            <a:chExt cx="7561263" cy="1716088"/>
          </a:xfrm>
        </p:grpSpPr>
        <p:grpSp>
          <p:nvGrpSpPr>
            <p:cNvPr id="14347" name="Group 25"/>
            <p:cNvGrpSpPr>
              <a:grpSpLocks/>
            </p:cNvGrpSpPr>
            <p:nvPr/>
          </p:nvGrpSpPr>
          <p:grpSpPr bwMode="auto">
            <a:xfrm>
              <a:off x="755650" y="3314711"/>
              <a:ext cx="3959225" cy="1685925"/>
              <a:chOff x="476" y="2160"/>
              <a:chExt cx="2494" cy="1062"/>
            </a:xfrm>
          </p:grpSpPr>
          <p:sp>
            <p:nvSpPr>
              <p:cNvPr id="14351" name="Text Box 8"/>
              <p:cNvSpPr txBox="1">
                <a:spLocks noChangeArrowheads="1"/>
              </p:cNvSpPr>
              <p:nvPr/>
            </p:nvSpPr>
            <p:spPr bwMode="auto">
              <a:xfrm>
                <a:off x="595" y="2640"/>
                <a:ext cx="349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14352" name="Text Box 13"/>
              <p:cNvSpPr txBox="1">
                <a:spLocks noChangeArrowheads="1"/>
              </p:cNvSpPr>
              <p:nvPr/>
            </p:nvSpPr>
            <p:spPr bwMode="auto">
              <a:xfrm>
                <a:off x="521" y="2931"/>
                <a:ext cx="4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n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53" name="Text Box 5"/>
              <p:cNvSpPr txBox="1">
                <a:spLocks noChangeArrowheads="1"/>
              </p:cNvSpPr>
              <p:nvPr/>
            </p:nvSpPr>
            <p:spPr bwMode="auto">
              <a:xfrm>
                <a:off x="1004" y="2305"/>
                <a:ext cx="1376" cy="8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tIns="0" bIns="4428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endPara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组合逻辑电路</a:t>
                </a:r>
              </a:p>
            </p:txBody>
          </p:sp>
          <p:sp>
            <p:nvSpPr>
              <p:cNvPr id="14354" name="Line 6"/>
              <p:cNvSpPr>
                <a:spLocks noChangeShapeType="1"/>
              </p:cNvSpPr>
              <p:nvPr/>
            </p:nvSpPr>
            <p:spPr bwMode="auto">
              <a:xfrm>
                <a:off x="476" y="254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5" name="Line 7"/>
              <p:cNvSpPr>
                <a:spLocks noChangeShapeType="1"/>
              </p:cNvSpPr>
              <p:nvPr/>
            </p:nvSpPr>
            <p:spPr bwMode="auto">
              <a:xfrm>
                <a:off x="476" y="2976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6" name="Line 9"/>
              <p:cNvSpPr>
                <a:spLocks noChangeShapeType="1"/>
              </p:cNvSpPr>
              <p:nvPr/>
            </p:nvSpPr>
            <p:spPr bwMode="auto">
              <a:xfrm>
                <a:off x="2373" y="2544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7" name="Line 10"/>
              <p:cNvSpPr>
                <a:spLocks noChangeShapeType="1"/>
              </p:cNvSpPr>
              <p:nvPr/>
            </p:nvSpPr>
            <p:spPr bwMode="auto">
              <a:xfrm>
                <a:off x="2373" y="2976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8" name="Text Box 11"/>
              <p:cNvSpPr txBox="1">
                <a:spLocks noChangeArrowheads="1"/>
              </p:cNvSpPr>
              <p:nvPr/>
            </p:nvSpPr>
            <p:spPr bwMode="auto">
              <a:xfrm>
                <a:off x="2621" y="2648"/>
                <a:ext cx="349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…</a:t>
                </a:r>
              </a:p>
            </p:txBody>
          </p:sp>
          <p:sp>
            <p:nvSpPr>
              <p:cNvPr id="14359" name="Text Box 12"/>
              <p:cNvSpPr txBox="1">
                <a:spLocks noChangeArrowheads="1"/>
              </p:cNvSpPr>
              <p:nvPr/>
            </p:nvSpPr>
            <p:spPr bwMode="auto">
              <a:xfrm>
                <a:off x="524" y="2160"/>
                <a:ext cx="33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60" name="Text Box 14"/>
              <p:cNvSpPr txBox="1">
                <a:spLocks noChangeArrowheads="1"/>
              </p:cNvSpPr>
              <p:nvPr/>
            </p:nvSpPr>
            <p:spPr bwMode="auto">
              <a:xfrm>
                <a:off x="2565" y="2208"/>
                <a:ext cx="33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61" name="Text Box 15"/>
              <p:cNvSpPr txBox="1">
                <a:spLocks noChangeArrowheads="1"/>
              </p:cNvSpPr>
              <p:nvPr/>
            </p:nvSpPr>
            <p:spPr bwMode="auto">
              <a:xfrm>
                <a:off x="2517" y="2880"/>
                <a:ext cx="38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kumimoji="1" lang="en-US" altLang="zh-CN" sz="2400" b="1" baseline="-250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4348" name="Group 24"/>
            <p:cNvGrpSpPr>
              <a:grpSpLocks/>
            </p:cNvGrpSpPr>
            <p:nvPr/>
          </p:nvGrpSpPr>
          <p:grpSpPr bwMode="auto">
            <a:xfrm>
              <a:off x="5219700" y="3286124"/>
              <a:ext cx="3097213" cy="1716088"/>
              <a:chOff x="3288" y="2137"/>
              <a:chExt cx="1951" cy="1081"/>
            </a:xfrm>
          </p:grpSpPr>
          <p:sp>
            <p:nvSpPr>
              <p:cNvPr id="14349" name="AutoShape 17"/>
              <p:cNvSpPr>
                <a:spLocks/>
              </p:cNvSpPr>
              <p:nvPr/>
            </p:nvSpPr>
            <p:spPr bwMode="auto">
              <a:xfrm>
                <a:off x="3288" y="2251"/>
                <a:ext cx="240" cy="862"/>
              </a:xfrm>
              <a:prstGeom prst="leftBrace">
                <a:avLst>
                  <a:gd name="adj1" fmla="val 29931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 b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14350" name="Object 4"/>
              <p:cNvGraphicFramePr>
                <a:graphicFrameLocks noChangeAspect="1"/>
              </p:cNvGraphicFramePr>
              <p:nvPr/>
            </p:nvGraphicFramePr>
            <p:xfrm>
              <a:off x="3515" y="2137"/>
              <a:ext cx="1724" cy="10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62" name="公式" r:id="rId3" imgW="1460500" imgH="914400" progId="Equation.3">
                      <p:embed/>
                    </p:oleObj>
                  </mc:Choice>
                  <mc:Fallback>
                    <p:oleObj name="公式" r:id="rId3" imgW="1460500" imgH="914400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5" y="2137"/>
                            <a:ext cx="1724" cy="10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357438" y="5253038"/>
            <a:ext cx="368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向量函数形式：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Y=F(A)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79438" y="1792288"/>
            <a:ext cx="367506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SzPct val="120000"/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组合逻辑电路的特点</a:t>
            </a: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539750" y="5735638"/>
            <a:ext cx="80010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SzPct val="120000"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② 从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结构上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讲，组合电路都是单纯由逻辑门组成，且输出不存在反馈路径。</a:t>
            </a:r>
          </a:p>
        </p:txBody>
      </p:sp>
      <p:grpSp>
        <p:nvGrpSpPr>
          <p:cNvPr id="5" name="组合 27"/>
          <p:cNvGrpSpPr>
            <a:grpSpLocks/>
          </p:cNvGrpSpPr>
          <p:nvPr/>
        </p:nvGrpSpPr>
        <p:grpSpPr bwMode="auto">
          <a:xfrm>
            <a:off x="581025" y="714375"/>
            <a:ext cx="7991475" cy="928688"/>
            <a:chOff x="541338" y="642918"/>
            <a:chExt cx="7991475" cy="928694"/>
          </a:xfrm>
        </p:grpSpPr>
        <p:sp>
          <p:nvSpPr>
            <p:cNvPr id="14345" name="Text Box 3"/>
            <p:cNvSpPr txBox="1">
              <a:spLocks noChangeArrowheads="1"/>
            </p:cNvSpPr>
            <p:nvPr/>
          </p:nvSpPr>
          <p:spPr bwMode="auto">
            <a:xfrm>
              <a:off x="541338" y="669177"/>
              <a:ext cx="799147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数字电路按其完成逻辑功能的不同特点，可以划分为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组合逻辑电路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和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时序逻辑电路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两大类。</a:t>
              </a:r>
            </a:p>
          </p:txBody>
        </p:sp>
        <p:sp>
          <p:nvSpPr>
            <p:cNvPr id="14346" name="Rectangle 16"/>
            <p:cNvSpPr>
              <a:spLocks noChangeArrowheads="1"/>
            </p:cNvSpPr>
            <p:nvPr/>
          </p:nvSpPr>
          <p:spPr bwMode="auto">
            <a:xfrm>
              <a:off x="571472" y="642918"/>
              <a:ext cx="7858180" cy="928694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611188" y="2286000"/>
            <a:ext cx="7929562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chemeClr val="hlink"/>
              </a:buClr>
              <a:buSzPct val="120000"/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①从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逻辑上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讲，组合电路在任一时刻的输出仅由该时刻的输入决定，而与过去的状态无关，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电路无记忆功能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428625" y="214313"/>
            <a:ext cx="1987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二、译码器</a:t>
            </a:r>
            <a:endParaRPr lang="zh-CN" altLang="en-US" sz="2800">
              <a:solidFill>
                <a:srgbClr val="0066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500063" y="785813"/>
            <a:ext cx="8143875" cy="1714500"/>
            <a:chOff x="571472" y="857232"/>
            <a:chExt cx="8143932" cy="1714512"/>
          </a:xfrm>
        </p:grpSpPr>
        <p:sp>
          <p:nvSpPr>
            <p:cNvPr id="32791" name="Rectangle 16"/>
            <p:cNvSpPr>
              <a:spLocks noChangeArrowheads="1"/>
            </p:cNvSpPr>
            <p:nvPr/>
          </p:nvSpPr>
          <p:spPr bwMode="auto">
            <a:xfrm>
              <a:off x="571472" y="857232"/>
              <a:ext cx="8143932" cy="1714512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92" name="Rectangle 30"/>
            <p:cNvSpPr>
              <a:spLocks noChangeArrowheads="1"/>
            </p:cNvSpPr>
            <p:nvPr/>
          </p:nvSpPr>
          <p:spPr bwMode="auto">
            <a:xfrm>
              <a:off x="611188" y="947731"/>
              <a:ext cx="80645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译码是编码的逆过程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，即将具有特定含义的一组代码“翻译”出其原意的过程叫译码。实现译码功能的逻辑电路称为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译码器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。数字电路中，常用的译码器有二进制译码器、二－十进制译码器和显示译码器。</a:t>
              </a:r>
            </a:p>
          </p:txBody>
        </p:sp>
      </p:grp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684213" y="2624138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二进制译码器</a:t>
            </a:r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42938" y="3070225"/>
            <a:ext cx="79295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1" lang="zh-CN" altLang="en-US" sz="2000" b="1">
                <a:latin typeface="Times New Roman" pitchFamily="18" charset="0"/>
                <a:cs typeface="Times New Roman" pitchFamily="18" charset="0"/>
              </a:rPr>
              <a:t>      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设二进制译码器的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输入端为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个，则输出端为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baseline="50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，且对应于输入代码的每一种状态，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baseline="50000"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个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输出中只有一个有效（为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或为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，其余全无效（为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或为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）。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571500" y="4357688"/>
            <a:ext cx="4071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线－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线译码器</a:t>
            </a:r>
          </a:p>
        </p:txBody>
      </p:sp>
      <p:grpSp>
        <p:nvGrpSpPr>
          <p:cNvPr id="3" name="组合 46"/>
          <p:cNvGrpSpPr>
            <a:grpSpLocks/>
          </p:cNvGrpSpPr>
          <p:nvPr/>
        </p:nvGrpSpPr>
        <p:grpSpPr bwMode="auto">
          <a:xfrm>
            <a:off x="1285875" y="4857750"/>
            <a:ext cx="3689350" cy="1714500"/>
            <a:chOff x="1357290" y="4929198"/>
            <a:chExt cx="3689520" cy="1714512"/>
          </a:xfrm>
        </p:grpSpPr>
        <p:sp>
          <p:nvSpPr>
            <p:cNvPr id="30" name="矩形 29"/>
            <p:cNvSpPr/>
            <p:nvPr/>
          </p:nvSpPr>
          <p:spPr>
            <a:xfrm>
              <a:off x="2571784" y="5000637"/>
              <a:ext cx="1214493" cy="1643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1785935" y="5499115"/>
              <a:ext cx="785849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1785935" y="6142056"/>
              <a:ext cx="785849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3786277" y="5214950"/>
              <a:ext cx="785849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3786277" y="5570552"/>
              <a:ext cx="785849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3786277" y="5999180"/>
              <a:ext cx="785849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3786277" y="6356371"/>
              <a:ext cx="785849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4" name="矩形 37"/>
            <p:cNvSpPr>
              <a:spLocks noChangeArrowheads="1"/>
            </p:cNvSpPr>
            <p:nvPr/>
          </p:nvSpPr>
          <p:spPr bwMode="auto">
            <a:xfrm>
              <a:off x="1357290" y="521495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85" name="矩形 38"/>
            <p:cNvSpPr>
              <a:spLocks noChangeArrowheads="1"/>
            </p:cNvSpPr>
            <p:nvPr/>
          </p:nvSpPr>
          <p:spPr bwMode="auto">
            <a:xfrm>
              <a:off x="1357290" y="5857892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CN" altLang="en-US" sz="2400" i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86" name="矩形 39"/>
            <p:cNvSpPr>
              <a:spLocks noChangeArrowheads="1"/>
            </p:cNvSpPr>
            <p:nvPr/>
          </p:nvSpPr>
          <p:spPr bwMode="auto">
            <a:xfrm>
              <a:off x="4556276" y="4929198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87" name="矩形 40"/>
            <p:cNvSpPr>
              <a:spLocks noChangeArrowheads="1"/>
            </p:cNvSpPr>
            <p:nvPr/>
          </p:nvSpPr>
          <p:spPr bwMode="auto">
            <a:xfrm>
              <a:off x="4556276" y="5324789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88" name="矩形 41"/>
            <p:cNvSpPr>
              <a:spLocks noChangeArrowheads="1"/>
            </p:cNvSpPr>
            <p:nvPr/>
          </p:nvSpPr>
          <p:spPr bwMode="auto">
            <a:xfrm>
              <a:off x="4572000" y="5715016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89" name="矩形 42"/>
            <p:cNvSpPr>
              <a:spLocks noChangeArrowheads="1"/>
            </p:cNvSpPr>
            <p:nvPr/>
          </p:nvSpPr>
          <p:spPr bwMode="auto">
            <a:xfrm>
              <a:off x="4556276" y="6072206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790" name="矩形 43"/>
            <p:cNvSpPr>
              <a:spLocks noChangeArrowheads="1"/>
            </p:cNvSpPr>
            <p:nvPr/>
          </p:nvSpPr>
          <p:spPr bwMode="auto">
            <a:xfrm>
              <a:off x="2571736" y="5429264"/>
              <a:ext cx="121539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线－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线</a:t>
              </a:r>
              <a:endParaRPr lang="en-US" altLang="zh-CN" sz="2000" b="1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译码器</a:t>
              </a: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2776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32"/>
          <p:cNvGraphicFramePr>
            <a:graphicFrameLocks noGrp="1"/>
          </p:cNvGraphicFramePr>
          <p:nvPr/>
        </p:nvGraphicFramePr>
        <p:xfrm>
          <a:off x="735013" y="1055688"/>
          <a:ext cx="3335337" cy="2379662"/>
        </p:xfrm>
        <a:graphic>
          <a:graphicData uri="http://schemas.openxmlformats.org/drawingml/2006/table">
            <a:tbl>
              <a:tblPr/>
              <a:tblGrid>
                <a:gridCol w="1223963"/>
                <a:gridCol w="2111374"/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输入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输出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     B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Y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Y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Y</a:t>
                      </a:r>
                      <a:r>
                        <a:rPr kumimoji="0" lang="en-US" altLang="zh-CN" sz="20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0      0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0     0      0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0      1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0      0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1      0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0      0  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 0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1      1</a:t>
                      </a:r>
                    </a:p>
                  </a:txBody>
                  <a:tcPr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0      0     0      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15" name="Text Box 420"/>
          <p:cNvSpPr txBox="1">
            <a:spLocks noChangeArrowheads="1"/>
          </p:cNvSpPr>
          <p:nvPr/>
        </p:nvSpPr>
        <p:spPr bwMode="auto">
          <a:xfrm>
            <a:off x="642938" y="500063"/>
            <a:ext cx="3643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线－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线译码器真值表</a:t>
            </a:r>
          </a:p>
        </p:txBody>
      </p:sp>
      <p:grpSp>
        <p:nvGrpSpPr>
          <p:cNvPr id="3" name="Group 429"/>
          <p:cNvGrpSpPr>
            <a:grpSpLocks/>
          </p:cNvGrpSpPr>
          <p:nvPr/>
        </p:nvGrpSpPr>
        <p:grpSpPr bwMode="auto">
          <a:xfrm>
            <a:off x="928688" y="4278313"/>
            <a:ext cx="2197100" cy="1865312"/>
            <a:chOff x="1020" y="2840"/>
            <a:chExt cx="1384" cy="1175"/>
          </a:xfrm>
        </p:grpSpPr>
        <p:graphicFrame>
          <p:nvGraphicFramePr>
            <p:cNvPr id="33882" name="Object 2"/>
            <p:cNvGraphicFramePr>
              <a:graphicFrameLocks noChangeAspect="1"/>
            </p:cNvGraphicFramePr>
            <p:nvPr/>
          </p:nvGraphicFramePr>
          <p:xfrm>
            <a:off x="1292" y="2840"/>
            <a:ext cx="104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7" name="公式" r:id="rId3" imgW="926698" imgH="253890" progId="Equation.3">
                    <p:embed/>
                  </p:oleObj>
                </mc:Choice>
                <mc:Fallback>
                  <p:oleObj name="公式" r:id="rId3" imgW="926698" imgH="25389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2840"/>
                          <a:ext cx="1044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3" name="Object 3"/>
            <p:cNvGraphicFramePr>
              <a:graphicFrameLocks noChangeAspect="1"/>
            </p:cNvGraphicFramePr>
            <p:nvPr/>
          </p:nvGraphicFramePr>
          <p:xfrm>
            <a:off x="1296" y="3747"/>
            <a:ext cx="108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8" name="公式" r:id="rId5" imgW="927100" imgH="228600" progId="Equation.3">
                    <p:embed/>
                  </p:oleObj>
                </mc:Choice>
                <mc:Fallback>
                  <p:oleObj name="公式" r:id="rId5" imgW="927100" imgH="228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747"/>
                          <a:ext cx="1089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4" name="Object 4"/>
            <p:cNvGraphicFramePr>
              <a:graphicFrameLocks noChangeAspect="1"/>
            </p:cNvGraphicFramePr>
            <p:nvPr/>
          </p:nvGraphicFramePr>
          <p:xfrm>
            <a:off x="1300" y="3430"/>
            <a:ext cx="1104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9" name="公式" r:id="rId7" imgW="939392" imgH="241195" progId="Equation.3">
                    <p:embed/>
                  </p:oleObj>
                </mc:Choice>
                <mc:Fallback>
                  <p:oleObj name="公式" r:id="rId7" imgW="939392" imgH="24119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" y="3430"/>
                          <a:ext cx="1104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85" name="Object 5"/>
            <p:cNvGraphicFramePr>
              <a:graphicFrameLocks noChangeAspect="1"/>
            </p:cNvGraphicFramePr>
            <p:nvPr/>
          </p:nvGraphicFramePr>
          <p:xfrm>
            <a:off x="1295" y="3134"/>
            <a:ext cx="1059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90" name="公式" r:id="rId9" imgW="901309" imgH="241195" progId="Equation.3">
                    <p:embed/>
                  </p:oleObj>
                </mc:Choice>
                <mc:Fallback>
                  <p:oleObj name="公式" r:id="rId9" imgW="901309" imgH="24119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" y="3134"/>
                          <a:ext cx="1059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86" name="AutoShape 425"/>
            <p:cNvSpPr>
              <a:spLocks/>
            </p:cNvSpPr>
            <p:nvPr/>
          </p:nvSpPr>
          <p:spPr bwMode="auto">
            <a:xfrm>
              <a:off x="1020" y="2976"/>
              <a:ext cx="226" cy="907"/>
            </a:xfrm>
            <a:prstGeom prst="leftBrace">
              <a:avLst>
                <a:gd name="adj1" fmla="val 33444"/>
                <a:gd name="adj2" fmla="val 5005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" name="Text Box 426"/>
          <p:cNvSpPr txBox="1">
            <a:spLocks noChangeArrowheads="1"/>
          </p:cNvSpPr>
          <p:nvPr/>
        </p:nvSpPr>
        <p:spPr bwMode="auto">
          <a:xfrm>
            <a:off x="982663" y="3757613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逻辑函数式</a:t>
            </a:r>
          </a:p>
        </p:txBody>
      </p:sp>
      <p:sp>
        <p:nvSpPr>
          <p:cNvPr id="11" name="Text Box 426"/>
          <p:cNvSpPr txBox="1">
            <a:spLocks noChangeArrowheads="1"/>
          </p:cNvSpPr>
          <p:nvPr/>
        </p:nvSpPr>
        <p:spPr bwMode="auto">
          <a:xfrm>
            <a:off x="5072063" y="500063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逻辑图</a:t>
            </a:r>
          </a:p>
        </p:txBody>
      </p:sp>
      <p:grpSp>
        <p:nvGrpSpPr>
          <p:cNvPr id="4" name="组合 130"/>
          <p:cNvGrpSpPr>
            <a:grpSpLocks/>
          </p:cNvGrpSpPr>
          <p:nvPr/>
        </p:nvGrpSpPr>
        <p:grpSpPr bwMode="auto">
          <a:xfrm>
            <a:off x="4740275" y="1143000"/>
            <a:ext cx="3832225" cy="3819525"/>
            <a:chOff x="5072066" y="1967203"/>
            <a:chExt cx="3832396" cy="3819251"/>
          </a:xfrm>
        </p:grpSpPr>
        <p:grpSp>
          <p:nvGrpSpPr>
            <p:cNvPr id="33821" name="组合 105"/>
            <p:cNvGrpSpPr>
              <a:grpSpLocks/>
            </p:cNvGrpSpPr>
            <p:nvPr/>
          </p:nvGrpSpPr>
          <p:grpSpPr bwMode="auto">
            <a:xfrm>
              <a:off x="7559688" y="1986741"/>
              <a:ext cx="924799" cy="442128"/>
              <a:chOff x="7559688" y="1986741"/>
              <a:chExt cx="924799" cy="442128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8072575" y="2213249"/>
                <a:ext cx="41118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559790" y="1986252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7559790" y="2429133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7339143" y="2206899"/>
                <a:ext cx="442881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弧形 24"/>
              <p:cNvSpPr/>
              <p:nvPr/>
            </p:nvSpPr>
            <p:spPr>
              <a:xfrm>
                <a:off x="7758236" y="1986252"/>
                <a:ext cx="317514" cy="442881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7131146" y="2071970"/>
              <a:ext cx="431819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20066" y="2286268"/>
              <a:ext cx="252424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4" name="组合 131"/>
            <p:cNvGrpSpPr>
              <a:grpSpLocks/>
            </p:cNvGrpSpPr>
            <p:nvPr/>
          </p:nvGrpSpPr>
          <p:grpSpPr bwMode="auto">
            <a:xfrm>
              <a:off x="6107074" y="4538670"/>
              <a:ext cx="536628" cy="500066"/>
              <a:chOff x="3000364" y="4714884"/>
              <a:chExt cx="536628" cy="500066"/>
            </a:xfrm>
          </p:grpSpPr>
          <p:sp>
            <p:nvSpPr>
              <p:cNvPr id="31" name="等腰三角形 30"/>
              <p:cNvSpPr/>
              <p:nvPr/>
            </p:nvSpPr>
            <p:spPr>
              <a:xfrm rot="5400000">
                <a:off x="2964761" y="4750674"/>
                <a:ext cx="500027" cy="428644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429096" y="4905469"/>
                <a:ext cx="107955" cy="107942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 flipV="1">
              <a:off x="5500710" y="4778464"/>
              <a:ext cx="5953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10800000">
              <a:off x="6643761" y="4786401"/>
              <a:ext cx="50008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7" name="组合 131"/>
            <p:cNvGrpSpPr>
              <a:grpSpLocks/>
            </p:cNvGrpSpPr>
            <p:nvPr/>
          </p:nvGrpSpPr>
          <p:grpSpPr bwMode="auto">
            <a:xfrm>
              <a:off x="6107074" y="5286388"/>
              <a:ext cx="536628" cy="500066"/>
              <a:chOff x="3000364" y="4714884"/>
              <a:chExt cx="536628" cy="500066"/>
            </a:xfrm>
          </p:grpSpPr>
          <p:sp>
            <p:nvSpPr>
              <p:cNvPr id="58" name="等腰三角形 57"/>
              <p:cNvSpPr/>
              <p:nvPr/>
            </p:nvSpPr>
            <p:spPr>
              <a:xfrm rot="5400000">
                <a:off x="2964762" y="4750614"/>
                <a:ext cx="500026" cy="428644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429096" y="4905410"/>
                <a:ext cx="107955" cy="107942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61" name="直接连接符 60"/>
            <p:cNvCxnSpPr/>
            <p:nvPr/>
          </p:nvCxnSpPr>
          <p:spPr>
            <a:xfrm rot="10800000" flipV="1">
              <a:off x="6635824" y="5532472"/>
              <a:ext cx="68424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5400000" flipH="1" flipV="1">
              <a:off x="5712046" y="3918101"/>
              <a:ext cx="3239855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rot="5400000" flipH="1" flipV="1">
              <a:off x="5785837" y="3428392"/>
              <a:ext cx="271443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857914" y="3786347"/>
              <a:ext cx="1714577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5400000" flipH="1" flipV="1">
              <a:off x="5357093" y="4285581"/>
              <a:ext cx="1000053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857914" y="5141975"/>
              <a:ext cx="1079548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5400000" flipH="1" flipV="1">
              <a:off x="5658696" y="5341193"/>
              <a:ext cx="396847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 flipH="1" flipV="1">
              <a:off x="5785813" y="3999851"/>
              <a:ext cx="2285836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929524" y="4000645"/>
              <a:ext cx="642967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V="1">
              <a:off x="5500710" y="5526123"/>
              <a:ext cx="5953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131146" y="2643429"/>
              <a:ext cx="428644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6929524" y="2857727"/>
              <a:ext cx="61121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6715202" y="3214888"/>
              <a:ext cx="828712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rot="5400000" flipH="1" flipV="1">
              <a:off x="6426297" y="3502206"/>
              <a:ext cx="576222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7312129" y="3429186"/>
              <a:ext cx="252423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/>
            <p:cNvSpPr/>
            <p:nvPr/>
          </p:nvSpPr>
          <p:spPr>
            <a:xfrm>
              <a:off x="6896185" y="3967310"/>
              <a:ext cx="71440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824575" y="4735604"/>
              <a:ext cx="71441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824575" y="5475326"/>
              <a:ext cx="71441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093044" y="2605332"/>
              <a:ext cx="71440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299428" y="3391089"/>
              <a:ext cx="71440" cy="71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6689801" y="3740314"/>
              <a:ext cx="71440" cy="71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3849" name="组合 106"/>
            <p:cNvGrpSpPr>
              <a:grpSpLocks/>
            </p:cNvGrpSpPr>
            <p:nvPr/>
          </p:nvGrpSpPr>
          <p:grpSpPr bwMode="auto">
            <a:xfrm>
              <a:off x="7550891" y="2571744"/>
              <a:ext cx="924799" cy="442128"/>
              <a:chOff x="7559688" y="1986741"/>
              <a:chExt cx="924799" cy="442128"/>
            </a:xfrm>
          </p:grpSpPr>
          <p:cxnSp>
            <p:nvCxnSpPr>
              <p:cNvPr id="108" name="直接连接符 107"/>
              <p:cNvCxnSpPr/>
              <p:nvPr/>
            </p:nvCxnSpPr>
            <p:spPr>
              <a:xfrm>
                <a:off x="8071847" y="2213991"/>
                <a:ext cx="41276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7559062" y="1986995"/>
                <a:ext cx="358791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559062" y="2428288"/>
                <a:ext cx="358791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rot="5400000">
                <a:off x="7339209" y="2206848"/>
                <a:ext cx="441293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弧形 111"/>
              <p:cNvSpPr/>
              <p:nvPr/>
            </p:nvSpPr>
            <p:spPr>
              <a:xfrm>
                <a:off x="7757508" y="1986995"/>
                <a:ext cx="319102" cy="441293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3850" name="组合 112"/>
            <p:cNvGrpSpPr>
              <a:grpSpLocks/>
            </p:cNvGrpSpPr>
            <p:nvPr/>
          </p:nvGrpSpPr>
          <p:grpSpPr bwMode="auto">
            <a:xfrm>
              <a:off x="7559696" y="3129748"/>
              <a:ext cx="924799" cy="442128"/>
              <a:chOff x="7559688" y="1986741"/>
              <a:chExt cx="924799" cy="442128"/>
            </a:xfrm>
          </p:grpSpPr>
          <p:cxnSp>
            <p:nvCxnSpPr>
              <p:cNvPr id="114" name="直接连接符 113"/>
              <p:cNvCxnSpPr/>
              <p:nvPr/>
            </p:nvCxnSpPr>
            <p:spPr>
              <a:xfrm>
                <a:off x="8072567" y="2213160"/>
                <a:ext cx="41118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7559782" y="1986163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7559782" y="2429044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rot="5400000">
                <a:off x="7339135" y="2206810"/>
                <a:ext cx="442881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弧形 117"/>
              <p:cNvSpPr/>
              <p:nvPr/>
            </p:nvSpPr>
            <p:spPr>
              <a:xfrm>
                <a:off x="7758228" y="1986163"/>
                <a:ext cx="317514" cy="442881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3851" name="组合 118"/>
            <p:cNvGrpSpPr>
              <a:grpSpLocks/>
            </p:cNvGrpSpPr>
            <p:nvPr/>
          </p:nvGrpSpPr>
          <p:grpSpPr bwMode="auto">
            <a:xfrm>
              <a:off x="7572396" y="3701252"/>
              <a:ext cx="924799" cy="442128"/>
              <a:chOff x="7559688" y="1986741"/>
              <a:chExt cx="924799" cy="442128"/>
            </a:xfrm>
          </p:grpSpPr>
          <p:cxnSp>
            <p:nvCxnSpPr>
              <p:cNvPr id="120" name="直接连接符 119"/>
              <p:cNvCxnSpPr/>
              <p:nvPr/>
            </p:nvCxnSpPr>
            <p:spPr>
              <a:xfrm>
                <a:off x="8072568" y="2213115"/>
                <a:ext cx="41118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7559783" y="1986118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7559783" y="2428999"/>
                <a:ext cx="35720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rot="5400000">
                <a:off x="7339136" y="2206765"/>
                <a:ext cx="442881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弧形 123"/>
              <p:cNvSpPr/>
              <p:nvPr/>
            </p:nvSpPr>
            <p:spPr>
              <a:xfrm>
                <a:off x="7758229" y="1986118"/>
                <a:ext cx="317514" cy="442881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33852" name="矩形 124"/>
            <p:cNvSpPr>
              <a:spLocks noChangeArrowheads="1"/>
            </p:cNvSpPr>
            <p:nvPr/>
          </p:nvSpPr>
          <p:spPr bwMode="auto">
            <a:xfrm>
              <a:off x="5072066" y="450057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53" name="矩形 125"/>
            <p:cNvSpPr>
              <a:spLocks noChangeArrowheads="1"/>
            </p:cNvSpPr>
            <p:nvPr/>
          </p:nvSpPr>
          <p:spPr bwMode="auto">
            <a:xfrm>
              <a:off x="5072066" y="52863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54" name="矩形 126"/>
            <p:cNvSpPr>
              <a:spLocks noChangeArrowheads="1"/>
            </p:cNvSpPr>
            <p:nvPr/>
          </p:nvSpPr>
          <p:spPr bwMode="auto">
            <a:xfrm>
              <a:off x="8429652" y="1967203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55" name="矩形 127"/>
            <p:cNvSpPr>
              <a:spLocks noChangeArrowheads="1"/>
            </p:cNvSpPr>
            <p:nvPr/>
          </p:nvSpPr>
          <p:spPr bwMode="auto">
            <a:xfrm>
              <a:off x="8429652" y="2571744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56" name="矩形 128"/>
            <p:cNvSpPr>
              <a:spLocks noChangeArrowheads="1"/>
            </p:cNvSpPr>
            <p:nvPr/>
          </p:nvSpPr>
          <p:spPr bwMode="auto">
            <a:xfrm>
              <a:off x="8429652" y="3110211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857" name="矩形 129"/>
            <p:cNvSpPr>
              <a:spLocks noChangeArrowheads="1"/>
            </p:cNvSpPr>
            <p:nvPr/>
          </p:nvSpPr>
          <p:spPr bwMode="auto">
            <a:xfrm>
              <a:off x="8429652" y="3714752"/>
              <a:ext cx="47481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kumimoji="1" lang="en-US" altLang="zh-CN" sz="2400" b="1" i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3820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1"/>
          <p:cNvSpPr txBox="1">
            <a:spLocks noChangeArrowheads="1"/>
          </p:cNvSpPr>
          <p:nvPr/>
        </p:nvSpPr>
        <p:spPr bwMode="auto">
          <a:xfrm>
            <a:off x="357188" y="142875"/>
            <a:ext cx="5103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（</a:t>
            </a: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）集成</a:t>
            </a: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3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线－</a:t>
            </a: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8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线译码器</a:t>
            </a:r>
            <a:r>
              <a:rPr lang="en-US" altLang="zh-CN" sz="2400" b="1">
                <a:solidFill>
                  <a:srgbClr val="FF3300"/>
                </a:solidFill>
                <a:latin typeface="宋体" pitchFamily="2" charset="-122"/>
              </a:rPr>
              <a:t>74LS138</a:t>
            </a:r>
            <a:endParaRPr lang="zh-CN" altLang="en-US" sz="2400" b="1">
              <a:solidFill>
                <a:srgbClr val="FF3300"/>
              </a:solidFill>
              <a:latin typeface="宋体" pitchFamily="2" charset="-122"/>
            </a:endParaRP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1785938" y="857250"/>
            <a:ext cx="5295900" cy="5381625"/>
            <a:chOff x="1785938" y="1119188"/>
            <a:chExt cx="5295900" cy="5381625"/>
          </a:xfrm>
        </p:grpSpPr>
        <p:pic>
          <p:nvPicPr>
            <p:cNvPr id="3485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1688" y="1119188"/>
              <a:ext cx="4714875" cy="538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4854" name="Object 3"/>
            <p:cNvGraphicFramePr>
              <a:graphicFrameLocks noChangeAspect="1"/>
            </p:cNvGraphicFramePr>
            <p:nvPr/>
          </p:nvGraphicFramePr>
          <p:xfrm>
            <a:off x="6786563" y="1285875"/>
            <a:ext cx="2952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8" name="公式" r:id="rId4" imgW="177569" imgH="215619" progId="Equation.3">
                    <p:embed/>
                  </p:oleObj>
                </mc:Choice>
                <mc:Fallback>
                  <p:oleObj name="公式" r:id="rId4" imgW="177569" imgH="215619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1285875"/>
                          <a:ext cx="295275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5" name="Object 4"/>
            <p:cNvGraphicFramePr>
              <a:graphicFrameLocks noChangeAspect="1"/>
            </p:cNvGraphicFramePr>
            <p:nvPr/>
          </p:nvGraphicFramePr>
          <p:xfrm>
            <a:off x="6797675" y="1939925"/>
            <a:ext cx="27305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9" name="公式" r:id="rId6" imgW="164957" imgH="203024" progId="Equation.3">
                    <p:embed/>
                  </p:oleObj>
                </mc:Choice>
                <mc:Fallback>
                  <p:oleObj name="公式" r:id="rId6" imgW="164957" imgH="203024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7675" y="1939925"/>
                          <a:ext cx="273050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6" name="Object 5"/>
            <p:cNvGraphicFramePr>
              <a:graphicFrameLocks noChangeAspect="1"/>
            </p:cNvGraphicFramePr>
            <p:nvPr/>
          </p:nvGraphicFramePr>
          <p:xfrm>
            <a:off x="6786563" y="2554288"/>
            <a:ext cx="295275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0" name="公式" r:id="rId8" imgW="177569" imgH="202936" progId="Equation.3">
                    <p:embed/>
                  </p:oleObj>
                </mc:Choice>
                <mc:Fallback>
                  <p:oleObj name="公式" r:id="rId8" imgW="177569" imgH="202936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2554288"/>
                          <a:ext cx="295275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7" name="Object 6"/>
            <p:cNvGraphicFramePr>
              <a:graphicFrameLocks noChangeAspect="1"/>
            </p:cNvGraphicFramePr>
            <p:nvPr/>
          </p:nvGraphicFramePr>
          <p:xfrm>
            <a:off x="6786563" y="3214688"/>
            <a:ext cx="2952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1" name="公式" r:id="rId10" imgW="177569" imgH="215619" progId="Equation.3">
                    <p:embed/>
                  </p:oleObj>
                </mc:Choice>
                <mc:Fallback>
                  <p:oleObj name="公式" r:id="rId10" imgW="177569" imgH="215619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3214688"/>
                          <a:ext cx="29527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8" name="Object 7"/>
            <p:cNvGraphicFramePr>
              <a:graphicFrameLocks noChangeAspect="1"/>
            </p:cNvGraphicFramePr>
            <p:nvPr/>
          </p:nvGraphicFramePr>
          <p:xfrm>
            <a:off x="6786563" y="3868738"/>
            <a:ext cx="295275" cy="363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2" name="公式" r:id="rId12" imgW="177569" imgH="202936" progId="Equation.3">
                    <p:embed/>
                  </p:oleObj>
                </mc:Choice>
                <mc:Fallback>
                  <p:oleObj name="公式" r:id="rId12" imgW="177569" imgH="202936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3868738"/>
                          <a:ext cx="295275" cy="363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9" name="Object 8"/>
            <p:cNvGraphicFramePr>
              <a:graphicFrameLocks noChangeAspect="1"/>
            </p:cNvGraphicFramePr>
            <p:nvPr/>
          </p:nvGraphicFramePr>
          <p:xfrm>
            <a:off x="6786563" y="4543425"/>
            <a:ext cx="2952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3" name="公式" r:id="rId14" imgW="177569" imgH="215619" progId="Equation.3">
                    <p:embed/>
                  </p:oleObj>
                </mc:Choice>
                <mc:Fallback>
                  <p:oleObj name="公式" r:id="rId14" imgW="177569" imgH="215619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4543425"/>
                          <a:ext cx="295275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0" name="Object 9"/>
            <p:cNvGraphicFramePr>
              <a:graphicFrameLocks noChangeAspect="1"/>
            </p:cNvGraphicFramePr>
            <p:nvPr/>
          </p:nvGraphicFramePr>
          <p:xfrm>
            <a:off x="6786563" y="5186363"/>
            <a:ext cx="2952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4" name="公式" r:id="rId16" imgW="177569" imgH="215619" progId="Equation.3">
                    <p:embed/>
                  </p:oleObj>
                </mc:Choice>
                <mc:Fallback>
                  <p:oleObj name="公式" r:id="rId16" imgW="177569" imgH="2156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5186363"/>
                          <a:ext cx="29527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1" name="Object 10"/>
            <p:cNvGraphicFramePr>
              <a:graphicFrameLocks noChangeAspect="1"/>
            </p:cNvGraphicFramePr>
            <p:nvPr/>
          </p:nvGraphicFramePr>
          <p:xfrm>
            <a:off x="6786563" y="5857875"/>
            <a:ext cx="2952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5" name="公式" r:id="rId18" imgW="177569" imgH="215619" progId="Equation.3">
                    <p:embed/>
                  </p:oleObj>
                </mc:Choice>
                <mc:Fallback>
                  <p:oleObj name="公式" r:id="rId18" imgW="177569" imgH="215619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6563" y="5857875"/>
                          <a:ext cx="295275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2" name="Object 11"/>
            <p:cNvGraphicFramePr>
              <a:graphicFrameLocks noChangeAspect="1"/>
            </p:cNvGraphicFramePr>
            <p:nvPr/>
          </p:nvGraphicFramePr>
          <p:xfrm>
            <a:off x="2408238" y="4605338"/>
            <a:ext cx="33655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6" name="公式" r:id="rId20" imgW="202936" imgH="177569" progId="Equation.3">
                    <p:embed/>
                  </p:oleObj>
                </mc:Choice>
                <mc:Fallback>
                  <p:oleObj name="公式" r:id="rId20" imgW="202936" imgH="177569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8238" y="4605338"/>
                          <a:ext cx="336550" cy="31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3" name="Object 14"/>
            <p:cNvGraphicFramePr>
              <a:graphicFrameLocks noChangeAspect="1"/>
            </p:cNvGraphicFramePr>
            <p:nvPr/>
          </p:nvGraphicFramePr>
          <p:xfrm>
            <a:off x="1785938" y="2571750"/>
            <a:ext cx="2952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7" name="公式" r:id="rId22" imgW="177569" imgH="215619" progId="Equation.3">
                    <p:embed/>
                  </p:oleObj>
                </mc:Choice>
                <mc:Fallback>
                  <p:oleObj name="公式" r:id="rId22" imgW="177569" imgH="215619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38" y="2571750"/>
                          <a:ext cx="295275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4" name="Object 15"/>
            <p:cNvGraphicFramePr>
              <a:graphicFrameLocks noChangeAspect="1"/>
            </p:cNvGraphicFramePr>
            <p:nvPr/>
          </p:nvGraphicFramePr>
          <p:xfrm>
            <a:off x="1785938" y="2900363"/>
            <a:ext cx="2952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8" name="公式" r:id="rId24" imgW="177569" imgH="215619" progId="Equation.3">
                    <p:embed/>
                  </p:oleObj>
                </mc:Choice>
                <mc:Fallback>
                  <p:oleObj name="公式" r:id="rId24" imgW="177569" imgH="215619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38" y="2900363"/>
                          <a:ext cx="29527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5" name="Object 16"/>
            <p:cNvGraphicFramePr>
              <a:graphicFrameLocks noChangeAspect="1"/>
            </p:cNvGraphicFramePr>
            <p:nvPr/>
          </p:nvGraphicFramePr>
          <p:xfrm>
            <a:off x="1827213" y="2341563"/>
            <a:ext cx="211137" cy="273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9" name="公式" r:id="rId26" imgW="126835" imgH="152202" progId="Equation.3">
                    <p:embed/>
                  </p:oleObj>
                </mc:Choice>
                <mc:Fallback>
                  <p:oleObj name="公式" r:id="rId26" imgW="126835" imgH="152202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7213" y="2341563"/>
                          <a:ext cx="211137" cy="273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6" name="Object 18"/>
            <p:cNvGraphicFramePr>
              <a:graphicFrameLocks noChangeAspect="1"/>
            </p:cNvGraphicFramePr>
            <p:nvPr/>
          </p:nvGraphicFramePr>
          <p:xfrm>
            <a:off x="2398713" y="5297488"/>
            <a:ext cx="293687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0" name="公式" r:id="rId28" imgW="177492" imgH="164814" progId="Equation.3">
                    <p:embed/>
                  </p:oleObj>
                </mc:Choice>
                <mc:Fallback>
                  <p:oleObj name="公式" r:id="rId28" imgW="177492" imgH="164814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8713" y="5297488"/>
                          <a:ext cx="293687" cy="295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7" name="Object 19"/>
            <p:cNvGraphicFramePr>
              <a:graphicFrameLocks noChangeAspect="1"/>
            </p:cNvGraphicFramePr>
            <p:nvPr/>
          </p:nvGraphicFramePr>
          <p:xfrm>
            <a:off x="2378075" y="6083300"/>
            <a:ext cx="336550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1" name="公式" r:id="rId30" imgW="203024" imgH="164957" progId="Equation.3">
                    <p:embed/>
                  </p:oleObj>
                </mc:Choice>
                <mc:Fallback>
                  <p:oleObj name="公式" r:id="rId30" imgW="203024" imgH="164957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8075" y="6083300"/>
                          <a:ext cx="336550" cy="295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39"/>
          <p:cNvGrpSpPr>
            <a:grpSpLocks/>
          </p:cNvGrpSpPr>
          <p:nvPr/>
        </p:nvGrpSpPr>
        <p:grpSpPr bwMode="auto">
          <a:xfrm>
            <a:off x="227013" y="4214813"/>
            <a:ext cx="2701925" cy="2286000"/>
            <a:chOff x="226982" y="4214818"/>
            <a:chExt cx="2701944" cy="2286016"/>
          </a:xfrm>
        </p:grpSpPr>
        <p:sp>
          <p:nvSpPr>
            <p:cNvPr id="21" name="椭圆 20"/>
            <p:cNvSpPr/>
            <p:nvPr/>
          </p:nvSpPr>
          <p:spPr>
            <a:xfrm>
              <a:off x="2214546" y="4214818"/>
              <a:ext cx="714380" cy="2286016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4850" name="组合 25"/>
            <p:cNvGrpSpPr>
              <a:grpSpLocks/>
            </p:cNvGrpSpPr>
            <p:nvPr/>
          </p:nvGrpSpPr>
          <p:grpSpPr bwMode="auto">
            <a:xfrm>
              <a:off x="226982" y="4929198"/>
              <a:ext cx="1487498" cy="642942"/>
              <a:chOff x="226982" y="4929198"/>
              <a:chExt cx="1487498" cy="642942"/>
            </a:xfrm>
          </p:grpSpPr>
          <p:sp>
            <p:nvSpPr>
              <p:cNvPr id="25" name="圆角矩形标注 24"/>
              <p:cNvSpPr/>
              <p:nvPr/>
            </p:nvSpPr>
            <p:spPr>
              <a:xfrm>
                <a:off x="285719" y="4929198"/>
                <a:ext cx="1428760" cy="642941"/>
              </a:xfrm>
              <a:prstGeom prst="wedgeRoundRectCallout">
                <a:avLst>
                  <a:gd name="adj1" fmla="val 82277"/>
                  <a:gd name="adj2" fmla="val 15093"/>
                  <a:gd name="adj3" fmla="val 16667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4852" name="矩形 23"/>
              <p:cNvSpPr>
                <a:spLocks noChangeArrowheads="1"/>
              </p:cNvSpPr>
              <p:nvPr/>
            </p:nvSpPr>
            <p:spPr bwMode="auto">
              <a:xfrm>
                <a:off x="226982" y="5033974"/>
                <a:ext cx="147508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宋体" pitchFamily="2" charset="-122"/>
                  </a:rPr>
                  <a:t>译码输入端</a:t>
                </a:r>
                <a:endParaRPr lang="zh-CN" altLang="en-US" sz="200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5" name="组合 69"/>
          <p:cNvGrpSpPr>
            <a:grpSpLocks/>
          </p:cNvGrpSpPr>
          <p:nvPr/>
        </p:nvGrpSpPr>
        <p:grpSpPr bwMode="auto">
          <a:xfrm>
            <a:off x="6572250" y="857250"/>
            <a:ext cx="2533650" cy="5357813"/>
            <a:chOff x="6572264" y="857232"/>
            <a:chExt cx="2533687" cy="5357850"/>
          </a:xfrm>
        </p:grpSpPr>
        <p:sp>
          <p:nvSpPr>
            <p:cNvPr id="22" name="椭圆 21"/>
            <p:cNvSpPr/>
            <p:nvPr/>
          </p:nvSpPr>
          <p:spPr>
            <a:xfrm>
              <a:off x="6572264" y="857232"/>
              <a:ext cx="642947" cy="5357850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4846" name="组合 68"/>
            <p:cNvGrpSpPr>
              <a:grpSpLocks/>
            </p:cNvGrpSpPr>
            <p:nvPr/>
          </p:nvGrpSpPr>
          <p:grpSpPr bwMode="auto">
            <a:xfrm>
              <a:off x="7358082" y="2071678"/>
              <a:ext cx="1747869" cy="785817"/>
              <a:chOff x="7358082" y="2071678"/>
              <a:chExt cx="1747869" cy="785817"/>
            </a:xfrm>
          </p:grpSpPr>
          <p:sp>
            <p:nvSpPr>
              <p:cNvPr id="28" name="圆角矩形标注 27"/>
              <p:cNvSpPr/>
              <p:nvPr/>
            </p:nvSpPr>
            <p:spPr>
              <a:xfrm>
                <a:off x="7358088" y="2071678"/>
                <a:ext cx="1643086" cy="785817"/>
              </a:xfrm>
              <a:prstGeom prst="wedgeRoundRectCallout">
                <a:avLst>
                  <a:gd name="adj1" fmla="val -59403"/>
                  <a:gd name="adj2" fmla="val 171321"/>
                  <a:gd name="adj3" fmla="val 16667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4848" name="矩形 28"/>
              <p:cNvSpPr>
                <a:spLocks noChangeArrowheads="1"/>
              </p:cNvSpPr>
              <p:nvPr/>
            </p:nvSpPr>
            <p:spPr bwMode="auto">
              <a:xfrm>
                <a:off x="7358102" y="2084378"/>
                <a:ext cx="1747849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宋体" pitchFamily="2" charset="-122"/>
                  </a:rPr>
                  <a:t>译码输出端，</a:t>
                </a:r>
                <a:endParaRPr lang="en-US" altLang="zh-CN" sz="2000" b="1">
                  <a:solidFill>
                    <a:srgbClr val="FFFF00"/>
                  </a:solidFill>
                  <a:latin typeface="宋体" pitchFamily="2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000" b="1">
                    <a:solidFill>
                      <a:srgbClr val="FFFF00"/>
                    </a:solidFill>
                    <a:latin typeface="宋体" pitchFamily="2" charset="-122"/>
                  </a:rPr>
                  <a:t>低电平有效</a:t>
                </a:r>
                <a:endParaRPr lang="zh-CN" altLang="en-US" sz="200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7" name="组合 48"/>
          <p:cNvGrpSpPr>
            <a:grpSpLocks/>
          </p:cNvGrpSpPr>
          <p:nvPr/>
        </p:nvGrpSpPr>
        <p:grpSpPr bwMode="auto">
          <a:xfrm>
            <a:off x="527050" y="571500"/>
            <a:ext cx="4616450" cy="2643188"/>
            <a:chOff x="527328" y="571480"/>
            <a:chExt cx="4616176" cy="2643206"/>
          </a:xfrm>
        </p:grpSpPr>
        <p:sp>
          <p:nvSpPr>
            <p:cNvPr id="50" name="椭圆 49"/>
            <p:cNvSpPr/>
            <p:nvPr/>
          </p:nvSpPr>
          <p:spPr>
            <a:xfrm>
              <a:off x="1571841" y="1928802"/>
              <a:ext cx="714333" cy="1285884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" name="圆角矩形标注 50"/>
            <p:cNvSpPr/>
            <p:nvPr/>
          </p:nvSpPr>
          <p:spPr>
            <a:xfrm>
              <a:off x="527328" y="571480"/>
              <a:ext cx="4616176" cy="1000132"/>
            </a:xfrm>
            <a:prstGeom prst="wedgeRoundRectCallout">
              <a:avLst>
                <a:gd name="adj1" fmla="val -19082"/>
                <a:gd name="adj2" fmla="val 86062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844" name="矩形 51"/>
            <p:cNvSpPr>
              <a:spLocks noChangeArrowheads="1"/>
            </p:cNvSpPr>
            <p:nvPr/>
          </p:nvSpPr>
          <p:spPr bwMode="auto">
            <a:xfrm>
              <a:off x="857224" y="634980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FF0000"/>
                  </a:solidFill>
                  <a:latin typeface="宋体" pitchFamily="2" charset="-122"/>
                </a:rPr>
                <a:t>使能控制端。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52"/>
          <p:cNvGrpSpPr>
            <a:grpSpLocks/>
          </p:cNvGrpSpPr>
          <p:nvPr/>
        </p:nvGrpSpPr>
        <p:grpSpPr bwMode="auto">
          <a:xfrm>
            <a:off x="715963" y="1071563"/>
            <a:ext cx="4427537" cy="428625"/>
            <a:chOff x="1949430" y="2286000"/>
            <a:chExt cx="4427175" cy="428620"/>
          </a:xfrm>
        </p:grpSpPr>
        <p:sp>
          <p:nvSpPr>
            <p:cNvPr id="34837" name="矩形 53"/>
            <p:cNvSpPr>
              <a:spLocks noChangeArrowheads="1"/>
            </p:cNvSpPr>
            <p:nvPr/>
          </p:nvSpPr>
          <p:spPr bwMode="auto">
            <a:xfrm>
              <a:off x="4643438" y="2314510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宋体" pitchFamily="2" charset="-122"/>
                </a:rPr>
                <a:t>译码器工作。</a:t>
              </a:r>
              <a:endParaRPr lang="zh-CN" altLang="en-US" sz="2000"/>
            </a:p>
          </p:txBody>
        </p:sp>
        <p:graphicFrame>
          <p:nvGraphicFramePr>
            <p:cNvPr id="34838" name="Object 22"/>
            <p:cNvGraphicFramePr>
              <a:graphicFrameLocks noChangeAspect="1"/>
            </p:cNvGraphicFramePr>
            <p:nvPr/>
          </p:nvGraphicFramePr>
          <p:xfrm>
            <a:off x="1949430" y="2357436"/>
            <a:ext cx="568278" cy="3190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2" name="公式" r:id="rId32" imgW="342603" imgH="177646" progId="Equation.3">
                    <p:embed/>
                  </p:oleObj>
                </mc:Choice>
                <mc:Fallback>
                  <p:oleObj name="公式" r:id="rId32" imgW="342603" imgH="177646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430" y="2357436"/>
                          <a:ext cx="568278" cy="3190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9" name="Object 23"/>
            <p:cNvGraphicFramePr>
              <a:graphicFrameLocks noChangeAspect="1"/>
            </p:cNvGraphicFramePr>
            <p:nvPr/>
          </p:nvGraphicFramePr>
          <p:xfrm>
            <a:off x="3033710" y="2286000"/>
            <a:ext cx="118110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3" name="公式" r:id="rId34" imgW="710891" imgH="215806" progId="Equation.3">
                    <p:embed/>
                  </p:oleObj>
                </mc:Choice>
                <mc:Fallback>
                  <p:oleObj name="公式" r:id="rId34" imgW="710891" imgH="215806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3710" y="2286000"/>
                          <a:ext cx="118110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矩形 56"/>
            <p:cNvSpPr>
              <a:spLocks noChangeArrowheads="1"/>
            </p:cNvSpPr>
            <p:nvPr/>
          </p:nvSpPr>
          <p:spPr bwMode="auto">
            <a:xfrm>
              <a:off x="2571736" y="2314510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且</a:t>
              </a:r>
            </a:p>
          </p:txBody>
        </p:sp>
        <p:sp>
          <p:nvSpPr>
            <p:cNvPr id="34841" name="矩形 57"/>
            <p:cNvSpPr>
              <a:spLocks noChangeArrowheads="1"/>
            </p:cNvSpPr>
            <p:nvPr/>
          </p:nvSpPr>
          <p:spPr bwMode="auto">
            <a:xfrm>
              <a:off x="4130854" y="2314510"/>
              <a:ext cx="7008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/>
                <a:t>时，</a:t>
              </a:r>
            </a:p>
          </p:txBody>
        </p:sp>
      </p:grpSp>
      <p:grpSp>
        <p:nvGrpSpPr>
          <p:cNvPr id="9" name="组合 67"/>
          <p:cNvGrpSpPr>
            <a:grpSpLocks/>
          </p:cNvGrpSpPr>
          <p:nvPr/>
        </p:nvGrpSpPr>
        <p:grpSpPr bwMode="auto">
          <a:xfrm>
            <a:off x="3571875" y="1428750"/>
            <a:ext cx="2143125" cy="4216400"/>
            <a:chOff x="3571868" y="1428736"/>
            <a:chExt cx="2143140" cy="4215636"/>
          </a:xfrm>
        </p:grpSpPr>
        <p:grpSp>
          <p:nvGrpSpPr>
            <p:cNvPr id="34826" name="组合 47"/>
            <p:cNvGrpSpPr>
              <a:grpSpLocks/>
            </p:cNvGrpSpPr>
            <p:nvPr/>
          </p:nvGrpSpPr>
          <p:grpSpPr bwMode="auto">
            <a:xfrm>
              <a:off x="3571868" y="1429530"/>
              <a:ext cx="1858976" cy="4214842"/>
              <a:chOff x="3571868" y="1429530"/>
              <a:chExt cx="1858976" cy="4214842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3571868" y="2714378"/>
                <a:ext cx="1857388" cy="31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rot="5400000" flipH="1" flipV="1">
                <a:off x="3323819" y="3537348"/>
                <a:ext cx="4212461" cy="158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接连接符 58"/>
            <p:cNvCxnSpPr/>
            <p:nvPr/>
          </p:nvCxnSpPr>
          <p:spPr>
            <a:xfrm>
              <a:off x="5429256" y="1428736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429256" y="206997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429256" y="3357200"/>
              <a:ext cx="285752" cy="158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429256" y="4000020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429256" y="4642842"/>
              <a:ext cx="285752" cy="158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429256" y="5355499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5429256" y="5641198"/>
              <a:ext cx="285752" cy="1588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429256" y="2712791"/>
              <a:ext cx="285752" cy="1587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25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8"/>
          <p:cNvGrpSpPr>
            <a:grpSpLocks/>
          </p:cNvGrpSpPr>
          <p:nvPr/>
        </p:nvGrpSpPr>
        <p:grpSpPr bwMode="auto">
          <a:xfrm>
            <a:off x="3557588" y="71438"/>
            <a:ext cx="5300662" cy="5495925"/>
            <a:chOff x="3629047" y="71438"/>
            <a:chExt cx="5300671" cy="5495628"/>
          </a:xfrm>
        </p:grpSpPr>
        <p:sp>
          <p:nvSpPr>
            <p:cNvPr id="35876" name="Text Box 2"/>
            <p:cNvSpPr txBox="1">
              <a:spLocks noChangeArrowheads="1"/>
            </p:cNvSpPr>
            <p:nvPr/>
          </p:nvSpPr>
          <p:spPr bwMode="auto">
            <a:xfrm>
              <a:off x="3786214" y="71438"/>
              <a:ext cx="50720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 </a:t>
              </a:r>
              <a:r>
                <a:rPr kumimoji="1" lang="en-US" altLang="zh-CN" sz="2400" b="1">
                  <a:solidFill>
                    <a:srgbClr val="FF0000"/>
                  </a:solidFill>
                  <a:latin typeface="宋体" pitchFamily="2" charset="-122"/>
                </a:rPr>
                <a:t>3</a:t>
              </a:r>
              <a:r>
                <a:rPr kumimoji="1"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线－</a:t>
              </a:r>
              <a:r>
                <a:rPr kumimoji="1" lang="en-US" altLang="zh-CN" sz="2400" b="1">
                  <a:solidFill>
                    <a:srgbClr val="FF0000"/>
                  </a:solidFill>
                  <a:latin typeface="宋体" pitchFamily="2" charset="-122"/>
                </a:rPr>
                <a:t>8</a:t>
              </a:r>
              <a:r>
                <a:rPr kumimoji="1"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线译码器</a:t>
              </a:r>
              <a:r>
                <a:rPr kumimoji="1" lang="en-US" altLang="zh-CN" sz="2400" b="1">
                  <a:solidFill>
                    <a:srgbClr val="FF0000"/>
                  </a:solidFill>
                  <a:latin typeface="宋体" pitchFamily="2" charset="-122"/>
                </a:rPr>
                <a:t>74LS138</a:t>
              </a:r>
              <a:r>
                <a:rPr kumimoji="1" lang="zh-CN" altLang="en-US" sz="2400" b="1">
                  <a:solidFill>
                    <a:srgbClr val="FF0000"/>
                  </a:solidFill>
                  <a:latin typeface="宋体" pitchFamily="2" charset="-122"/>
                </a:rPr>
                <a:t>的功能表</a:t>
              </a:r>
            </a:p>
          </p:txBody>
        </p:sp>
        <p:pic>
          <p:nvPicPr>
            <p:cNvPr id="35877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047" y="604541"/>
              <a:ext cx="5300671" cy="496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843" name="组合 267"/>
          <p:cNvGrpSpPr>
            <a:grpSpLocks/>
          </p:cNvGrpSpPr>
          <p:nvPr/>
        </p:nvGrpSpPr>
        <p:grpSpPr bwMode="auto">
          <a:xfrm>
            <a:off x="420688" y="104775"/>
            <a:ext cx="2735262" cy="4038600"/>
            <a:chOff x="492250" y="104475"/>
            <a:chExt cx="2735044" cy="4038929"/>
          </a:xfrm>
        </p:grpSpPr>
        <p:sp>
          <p:nvSpPr>
            <p:cNvPr id="35865" name="矩形 1"/>
            <p:cNvSpPr>
              <a:spLocks noChangeArrowheads="1"/>
            </p:cNvSpPr>
            <p:nvPr/>
          </p:nvSpPr>
          <p:spPr bwMode="auto">
            <a:xfrm>
              <a:off x="492250" y="104475"/>
              <a:ext cx="27350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lang="zh-CN" altLang="en-US" sz="2400" b="1">
                  <a:solidFill>
                    <a:srgbClr val="0000FF"/>
                  </a:solidFill>
                  <a:latin typeface="宋体" pitchFamily="2" charset="-122"/>
                </a:rPr>
                <a:t> 输出逻辑表达式</a:t>
              </a:r>
              <a:endParaRPr lang="zh-CN" altLang="en-US" sz="2400">
                <a:solidFill>
                  <a:srgbClr val="0000FF"/>
                </a:solidFill>
              </a:endParaRPr>
            </a:p>
          </p:txBody>
        </p:sp>
        <p:grpSp>
          <p:nvGrpSpPr>
            <p:cNvPr id="35866" name="Group 9"/>
            <p:cNvGrpSpPr>
              <a:grpSpLocks/>
            </p:cNvGrpSpPr>
            <p:nvPr/>
          </p:nvGrpSpPr>
          <p:grpSpPr bwMode="auto">
            <a:xfrm>
              <a:off x="642910" y="604541"/>
              <a:ext cx="2428892" cy="3538863"/>
              <a:chOff x="3961" y="1536"/>
              <a:chExt cx="1799" cy="2636"/>
            </a:xfrm>
          </p:grpSpPr>
          <p:graphicFrame>
            <p:nvGraphicFramePr>
              <p:cNvPr id="35867" name="Object 2"/>
              <p:cNvGraphicFramePr>
                <a:graphicFrameLocks noChangeAspect="1"/>
              </p:cNvGraphicFramePr>
              <p:nvPr/>
            </p:nvGraphicFramePr>
            <p:xfrm>
              <a:off x="4186" y="1536"/>
              <a:ext cx="1566" cy="3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78" name="公式" r:id="rId4" imgW="1333500" imgH="304800" progId="Equation.3">
                      <p:embed/>
                    </p:oleObj>
                  </mc:Choice>
                  <mc:Fallback>
                    <p:oleObj name="公式" r:id="rId4" imgW="1333500" imgH="304800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6" y="1536"/>
                            <a:ext cx="1566" cy="3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68" name="Object 3"/>
              <p:cNvGraphicFramePr>
                <a:graphicFrameLocks noChangeAspect="1"/>
              </p:cNvGraphicFramePr>
              <p:nvPr/>
            </p:nvGraphicFramePr>
            <p:xfrm>
              <a:off x="4193" y="1860"/>
              <a:ext cx="1552" cy="3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79" name="公式" r:id="rId6" imgW="1282700" imgH="304800" progId="Equation.3">
                      <p:embed/>
                    </p:oleObj>
                  </mc:Choice>
                  <mc:Fallback>
                    <p:oleObj name="公式" r:id="rId6" imgW="1282700" imgH="3048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3" y="1860"/>
                            <a:ext cx="1552" cy="3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69" name="Object 4"/>
              <p:cNvGraphicFramePr>
                <a:graphicFrameLocks noChangeAspect="1"/>
              </p:cNvGraphicFramePr>
              <p:nvPr/>
            </p:nvGraphicFramePr>
            <p:xfrm>
              <a:off x="4179" y="2177"/>
              <a:ext cx="1581" cy="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0" name="公式" r:id="rId8" imgW="1320227" imgH="304668" progId="Equation.3">
                      <p:embed/>
                    </p:oleObj>
                  </mc:Choice>
                  <mc:Fallback>
                    <p:oleObj name="公式" r:id="rId8" imgW="1320227" imgH="304668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9" y="2177"/>
                            <a:ext cx="1581" cy="3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70" name="Object 5"/>
              <p:cNvGraphicFramePr>
                <a:graphicFrameLocks noChangeAspect="1"/>
              </p:cNvGraphicFramePr>
              <p:nvPr/>
            </p:nvGraphicFramePr>
            <p:xfrm>
              <a:off x="4187" y="2496"/>
              <a:ext cx="1517" cy="3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1" name="公式" r:id="rId10" imgW="1294838" imgH="304668" progId="Equation.3">
                      <p:embed/>
                    </p:oleObj>
                  </mc:Choice>
                  <mc:Fallback>
                    <p:oleObj name="公式" r:id="rId10" imgW="1294838" imgH="304668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7" y="2496"/>
                            <a:ext cx="1517" cy="3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71" name="Object 6"/>
              <p:cNvGraphicFramePr>
                <a:graphicFrameLocks noChangeAspect="1"/>
              </p:cNvGraphicFramePr>
              <p:nvPr/>
            </p:nvGraphicFramePr>
            <p:xfrm>
              <a:off x="4194" y="2833"/>
              <a:ext cx="1532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2" name="公式" r:id="rId12" imgW="1333500" imgH="304800" progId="Equation.3">
                      <p:embed/>
                    </p:oleObj>
                  </mc:Choice>
                  <mc:Fallback>
                    <p:oleObj name="公式" r:id="rId12" imgW="1333500" imgH="304800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4" y="2833"/>
                            <a:ext cx="1532" cy="3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72" name="Object 7"/>
              <p:cNvGraphicFramePr>
                <a:graphicFrameLocks noChangeAspect="1"/>
              </p:cNvGraphicFramePr>
              <p:nvPr/>
            </p:nvGraphicFramePr>
            <p:xfrm>
              <a:off x="4194" y="3159"/>
              <a:ext cx="1503" cy="3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3" name="公式" r:id="rId14" imgW="1307532" imgH="304668" progId="Equation.3">
                      <p:embed/>
                    </p:oleObj>
                  </mc:Choice>
                  <mc:Fallback>
                    <p:oleObj name="公式" r:id="rId14" imgW="1307532" imgH="304668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4" y="3159"/>
                            <a:ext cx="1503" cy="3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73" name="Object 8"/>
              <p:cNvGraphicFramePr>
                <a:graphicFrameLocks noChangeAspect="1"/>
              </p:cNvGraphicFramePr>
              <p:nvPr/>
            </p:nvGraphicFramePr>
            <p:xfrm>
              <a:off x="4186" y="3494"/>
              <a:ext cx="1518" cy="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4" name="公式" r:id="rId16" imgW="1320227" imgH="304668" progId="Equation.3">
                      <p:embed/>
                    </p:oleObj>
                  </mc:Choice>
                  <mc:Fallback>
                    <p:oleObj name="公式" r:id="rId16" imgW="1320227" imgH="304668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6" y="3494"/>
                            <a:ext cx="1518" cy="3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874" name="Object 9"/>
              <p:cNvGraphicFramePr>
                <a:graphicFrameLocks noChangeAspect="1"/>
              </p:cNvGraphicFramePr>
              <p:nvPr/>
            </p:nvGraphicFramePr>
            <p:xfrm>
              <a:off x="4186" y="3838"/>
              <a:ext cx="1567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885" name="公式" r:id="rId18" imgW="1308100" imgH="279400" progId="Equation.3">
                      <p:embed/>
                    </p:oleObj>
                  </mc:Choice>
                  <mc:Fallback>
                    <p:oleObj name="公式" r:id="rId18" imgW="1308100" imgH="279400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86" y="3838"/>
                            <a:ext cx="1567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875" name="AutoShape 18"/>
              <p:cNvSpPr>
                <a:spLocks/>
              </p:cNvSpPr>
              <p:nvPr/>
            </p:nvSpPr>
            <p:spPr bwMode="auto">
              <a:xfrm>
                <a:off x="3961" y="1694"/>
                <a:ext cx="192" cy="2352"/>
              </a:xfrm>
              <a:prstGeom prst="leftBrace">
                <a:avLst>
                  <a:gd name="adj1" fmla="val 10208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/>
              </a:p>
            </p:txBody>
          </p:sp>
        </p:grpSp>
      </p:grpSp>
      <p:pic>
        <p:nvPicPr>
          <p:cNvPr id="267" name="Picture 2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4143375"/>
            <a:ext cx="258127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76"/>
          <p:cNvGrpSpPr>
            <a:grpSpLocks/>
          </p:cNvGrpSpPr>
          <p:nvPr/>
        </p:nvGrpSpPr>
        <p:grpSpPr bwMode="auto">
          <a:xfrm>
            <a:off x="357188" y="571500"/>
            <a:ext cx="7715250" cy="4500563"/>
            <a:chOff x="428596" y="571480"/>
            <a:chExt cx="7715329" cy="4500594"/>
          </a:xfrm>
        </p:grpSpPr>
        <p:grpSp>
          <p:nvGrpSpPr>
            <p:cNvPr id="35858" name="组合 274"/>
            <p:cNvGrpSpPr>
              <a:grpSpLocks/>
            </p:cNvGrpSpPr>
            <p:nvPr/>
          </p:nvGrpSpPr>
          <p:grpSpPr bwMode="auto">
            <a:xfrm>
              <a:off x="428596" y="571480"/>
              <a:ext cx="7715329" cy="4500594"/>
              <a:chOff x="428596" y="571480"/>
              <a:chExt cx="7715329" cy="4500594"/>
            </a:xfrm>
          </p:grpSpPr>
          <p:sp>
            <p:nvSpPr>
              <p:cNvPr id="270" name="圆角矩形标注 269"/>
              <p:cNvSpPr/>
              <p:nvPr/>
            </p:nvSpPr>
            <p:spPr>
              <a:xfrm>
                <a:off x="428596" y="571480"/>
                <a:ext cx="2857529" cy="3643338"/>
              </a:xfrm>
              <a:prstGeom prst="wedgeRoundRectCallout">
                <a:avLst>
                  <a:gd name="adj1" fmla="val 84500"/>
                  <a:gd name="adj2" fmla="val 40191"/>
                  <a:gd name="adj3" fmla="val 16667"/>
                </a:avLst>
              </a:prstGeom>
              <a:noFill/>
              <a:ln>
                <a:solidFill>
                  <a:srgbClr val="FF33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35861" name="组合 270"/>
              <p:cNvGrpSpPr>
                <a:grpSpLocks/>
              </p:cNvGrpSpPr>
              <p:nvPr/>
            </p:nvGrpSpPr>
            <p:grpSpPr bwMode="auto">
              <a:xfrm>
                <a:off x="4286248" y="3286124"/>
                <a:ext cx="3857677" cy="1785950"/>
                <a:chOff x="3428992" y="1928802"/>
                <a:chExt cx="3857677" cy="1785950"/>
              </a:xfrm>
            </p:grpSpPr>
            <p:sp>
              <p:nvSpPr>
                <p:cNvPr id="272" name="矩形 271"/>
                <p:cNvSpPr/>
                <p:nvPr/>
              </p:nvSpPr>
              <p:spPr>
                <a:xfrm>
                  <a:off x="3429004" y="1928802"/>
                  <a:ext cx="3857665" cy="178595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3586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500454" y="1989138"/>
                  <a:ext cx="3786215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400" b="1">
                      <a:solidFill>
                        <a:srgbClr val="FF0000"/>
                      </a:solidFill>
                    </a:rPr>
                    <a:t>每个输出对应一个最小项，</a:t>
                  </a:r>
                </a:p>
              </p:txBody>
            </p:sp>
            <p:graphicFrame>
              <p:nvGraphicFramePr>
                <p:cNvPr id="35864" name="Object 11"/>
                <p:cNvGraphicFramePr>
                  <a:graphicFrameLocks noChangeAspect="1"/>
                </p:cNvGraphicFramePr>
                <p:nvPr/>
              </p:nvGraphicFramePr>
              <p:xfrm>
                <a:off x="4357686" y="2959101"/>
                <a:ext cx="1349375" cy="6127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886" name="公式" r:id="rId21" imgW="352419" imgH="85708" progId="Equation.3">
                        <p:embed/>
                      </p:oleObj>
                    </mc:Choice>
                    <mc:Fallback>
                      <p:oleObj name="公式" r:id="rId21" imgW="352419" imgH="85708" progId="Equation.3">
                        <p:embed/>
                        <p:pic>
                          <p:nvPicPr>
                            <p:cNvPr id="0" name="Object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57686" y="2959101"/>
                              <a:ext cx="1349375" cy="6127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35859" name="Text Box 19"/>
            <p:cNvSpPr txBox="1">
              <a:spLocks noChangeArrowheads="1"/>
            </p:cNvSpPr>
            <p:nvPr/>
          </p:nvSpPr>
          <p:spPr bwMode="auto">
            <a:xfrm>
              <a:off x="4357709" y="3786190"/>
              <a:ext cx="364333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</a:rPr>
                <a:t>并以反变量的形式输出。</a:t>
              </a:r>
            </a:p>
          </p:txBody>
        </p:sp>
      </p:grpSp>
      <p:sp>
        <p:nvSpPr>
          <p:cNvPr id="278" name="圆角矩形 277"/>
          <p:cNvSpPr/>
          <p:nvPr/>
        </p:nvSpPr>
        <p:spPr>
          <a:xfrm>
            <a:off x="3643313" y="1643063"/>
            <a:ext cx="857250" cy="785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8" name="组合 286"/>
          <p:cNvGrpSpPr>
            <a:grpSpLocks/>
          </p:cNvGrpSpPr>
          <p:nvPr/>
        </p:nvGrpSpPr>
        <p:grpSpPr bwMode="auto">
          <a:xfrm>
            <a:off x="4567238" y="1071563"/>
            <a:ext cx="4219575" cy="1357312"/>
            <a:chOff x="4639281" y="1071546"/>
            <a:chExt cx="4218999" cy="1357322"/>
          </a:xfrm>
        </p:grpSpPr>
        <p:sp>
          <p:nvSpPr>
            <p:cNvPr id="279" name="圆角矩形 278"/>
            <p:cNvSpPr/>
            <p:nvPr/>
          </p:nvSpPr>
          <p:spPr>
            <a:xfrm>
              <a:off x="5858315" y="1643050"/>
              <a:ext cx="2999965" cy="785818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4644042" y="1071546"/>
              <a:ext cx="1214272" cy="13573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5855" name="组合 283"/>
            <p:cNvGrpSpPr>
              <a:grpSpLocks/>
            </p:cNvGrpSpPr>
            <p:nvPr/>
          </p:nvGrpSpPr>
          <p:grpSpPr bwMode="auto">
            <a:xfrm>
              <a:off x="4639281" y="1428736"/>
              <a:ext cx="1218603" cy="714380"/>
              <a:chOff x="4639281" y="1428736"/>
              <a:chExt cx="1218603" cy="714380"/>
            </a:xfrm>
          </p:grpSpPr>
          <p:sp>
            <p:nvSpPr>
              <p:cNvPr id="285" name="右箭头 284"/>
              <p:cNvSpPr/>
              <p:nvPr/>
            </p:nvSpPr>
            <p:spPr>
              <a:xfrm>
                <a:off x="4710708" y="1785927"/>
                <a:ext cx="1142844" cy="357189"/>
              </a:xfrm>
              <a:prstGeom prst="rightArrow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5857" name="矩形 285"/>
              <p:cNvSpPr>
                <a:spLocks noChangeArrowheads="1"/>
              </p:cNvSpPr>
              <p:nvPr/>
            </p:nvSpPr>
            <p:spPr bwMode="auto">
              <a:xfrm>
                <a:off x="4639281" y="1428736"/>
                <a:ext cx="121860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宋体" pitchFamily="2" charset="-122"/>
                  </a:rPr>
                  <a:t>使能端无效</a:t>
                </a:r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0" name="组合 290"/>
          <p:cNvGrpSpPr>
            <a:grpSpLocks/>
          </p:cNvGrpSpPr>
          <p:nvPr/>
        </p:nvGrpSpPr>
        <p:grpSpPr bwMode="auto">
          <a:xfrm>
            <a:off x="4000500" y="3822700"/>
            <a:ext cx="5392738" cy="1035050"/>
            <a:chOff x="4071934" y="3823441"/>
            <a:chExt cx="5392350" cy="1034319"/>
          </a:xfrm>
        </p:grpSpPr>
        <p:sp>
          <p:nvSpPr>
            <p:cNvPr id="288" name="圆角矩形 287"/>
            <p:cNvSpPr/>
            <p:nvPr/>
          </p:nvSpPr>
          <p:spPr>
            <a:xfrm rot="18856129">
              <a:off x="7215071" y="1931164"/>
              <a:ext cx="356936" cy="414149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9" name="圆角矩形标注 288"/>
            <p:cNvSpPr/>
            <p:nvPr/>
          </p:nvSpPr>
          <p:spPr>
            <a:xfrm>
              <a:off x="4071934" y="4215277"/>
              <a:ext cx="2428700" cy="642483"/>
            </a:xfrm>
            <a:prstGeom prst="wedgeRoundRectCallout">
              <a:avLst>
                <a:gd name="adj1" fmla="val 58243"/>
                <a:gd name="adj2" fmla="val -142751"/>
                <a:gd name="adj3" fmla="val 1666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852" name="矩形 289"/>
            <p:cNvSpPr>
              <a:spLocks noChangeArrowheads="1"/>
            </p:cNvSpPr>
            <p:nvPr/>
          </p:nvSpPr>
          <p:spPr bwMode="auto">
            <a:xfrm>
              <a:off x="4143372" y="4314774"/>
              <a:ext cx="23574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FFFF00"/>
                  </a:solidFill>
                  <a:latin typeface="宋体" pitchFamily="2" charset="-122"/>
                </a:rPr>
                <a:t>输出端低电平有效</a:t>
              </a:r>
              <a:endParaRPr lang="zh-CN" altLang="en-US" sz="2000">
                <a:solidFill>
                  <a:srgbClr val="FFFF00"/>
                </a:solidFill>
              </a:endParaRPr>
            </a:p>
          </p:txBody>
        </p:sp>
      </p:grpSp>
      <p:sp>
        <p:nvSpPr>
          <p:cNvPr id="35849" name="矩形 1"/>
          <p:cNvSpPr>
            <a:spLocks noChangeArrowheads="1"/>
          </p:cNvSpPr>
          <p:nvPr/>
        </p:nvSpPr>
        <p:spPr bwMode="auto">
          <a:xfrm>
            <a:off x="6156325" y="6372225"/>
            <a:ext cx="2855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6"/>
          <p:cNvGrpSpPr>
            <a:grpSpLocks/>
          </p:cNvGrpSpPr>
          <p:nvPr/>
        </p:nvGrpSpPr>
        <p:grpSpPr bwMode="auto">
          <a:xfrm>
            <a:off x="273050" y="142875"/>
            <a:ext cx="8442325" cy="1200150"/>
            <a:chOff x="129475" y="142852"/>
            <a:chExt cx="8443027" cy="1200150"/>
          </a:xfrm>
        </p:grpSpPr>
        <p:grpSp>
          <p:nvGrpSpPr>
            <p:cNvPr id="36940" name="Group 8"/>
            <p:cNvGrpSpPr>
              <a:grpSpLocks/>
            </p:cNvGrpSpPr>
            <p:nvPr/>
          </p:nvGrpSpPr>
          <p:grpSpPr bwMode="auto">
            <a:xfrm>
              <a:off x="825502" y="142852"/>
              <a:ext cx="7747000" cy="1200150"/>
              <a:chOff x="520" y="436"/>
              <a:chExt cx="4880" cy="756"/>
            </a:xfrm>
          </p:grpSpPr>
          <p:sp>
            <p:nvSpPr>
              <p:cNvPr id="36942" name="Text Box 2"/>
              <p:cNvSpPr txBox="1">
                <a:spLocks noChangeArrowheads="1"/>
              </p:cNvSpPr>
              <p:nvPr/>
            </p:nvSpPr>
            <p:spPr bwMode="auto">
              <a:xfrm>
                <a:off x="520" y="436"/>
                <a:ext cx="4880" cy="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试用两片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线－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线译码器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74LS138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组成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线－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16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线译码器，将输入的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4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位二进制代码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译成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16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个独立的低电平信号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～</a:t>
                </a:r>
                <a:r>
                  <a:rPr kumimoji="1" lang="en-US" altLang="zh-CN" sz="24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kumimoji="1" lang="en-US" altLang="zh-CN" sz="24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15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。</a:t>
                </a:r>
              </a:p>
            </p:txBody>
          </p:sp>
          <p:sp>
            <p:nvSpPr>
              <p:cNvPr id="36943" name="Line 3"/>
              <p:cNvSpPr>
                <a:spLocks noChangeShapeType="1"/>
              </p:cNvSpPr>
              <p:nvPr/>
            </p:nvSpPr>
            <p:spPr bwMode="auto">
              <a:xfrm>
                <a:off x="1162" y="967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944" name="Line 4"/>
              <p:cNvSpPr>
                <a:spLocks noChangeShapeType="1"/>
              </p:cNvSpPr>
              <p:nvPr/>
            </p:nvSpPr>
            <p:spPr bwMode="auto">
              <a:xfrm>
                <a:off x="1530" y="967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941" name="矩形 5"/>
            <p:cNvSpPr>
              <a:spLocks noChangeArrowheads="1"/>
            </p:cNvSpPr>
            <p:nvPr/>
          </p:nvSpPr>
          <p:spPr bwMode="auto">
            <a:xfrm>
              <a:off x="129475" y="142852"/>
              <a:ext cx="9420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例：</a:t>
              </a:r>
              <a:endParaRPr lang="zh-CN" altLang="en-US" sz="2400">
                <a:solidFill>
                  <a:srgbClr val="0000FF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449638"/>
            <a:ext cx="6396038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428750" y="5715000"/>
            <a:ext cx="6572250" cy="785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73"/>
          <p:cNvGrpSpPr>
            <a:grpSpLocks/>
          </p:cNvGrpSpPr>
          <p:nvPr/>
        </p:nvGrpSpPr>
        <p:grpSpPr bwMode="auto">
          <a:xfrm>
            <a:off x="758825" y="2100263"/>
            <a:ext cx="5151438" cy="1400175"/>
            <a:chOff x="758840" y="2100196"/>
            <a:chExt cx="5151194" cy="1401024"/>
          </a:xfrm>
        </p:grpSpPr>
        <p:cxnSp>
          <p:nvCxnSpPr>
            <p:cNvPr id="21" name="直接连接符 20"/>
            <p:cNvCxnSpPr/>
            <p:nvPr/>
          </p:nvCxnSpPr>
          <p:spPr bwMode="auto">
            <a:xfrm>
              <a:off x="1239830" y="2643450"/>
              <a:ext cx="4308271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 bwMode="auto">
            <a:xfrm>
              <a:off x="1239830" y="3000854"/>
              <a:ext cx="3951100" cy="1589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 bwMode="auto">
            <a:xfrm rot="5400000">
              <a:off x="4951859" y="3251037"/>
              <a:ext cx="500366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 bwMode="auto">
            <a:xfrm rot="16200000" flipH="1">
              <a:off x="1418251" y="3251037"/>
              <a:ext cx="500366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 bwMode="auto">
            <a:xfrm rot="5400000">
              <a:off x="5117628" y="3072335"/>
              <a:ext cx="857770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 rot="5400000">
              <a:off x="1610213" y="3071541"/>
              <a:ext cx="857770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 bwMode="auto">
            <a:xfrm rot="16200000" flipH="1">
              <a:off x="1787888" y="2893633"/>
              <a:ext cx="1215174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 bwMode="auto">
            <a:xfrm>
              <a:off x="1252530" y="2286046"/>
              <a:ext cx="4657504" cy="1589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 rot="5400000">
              <a:off x="5296097" y="2893633"/>
              <a:ext cx="1215174" cy="0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2349440" y="2252688"/>
              <a:ext cx="71435" cy="7148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000206" y="2605327"/>
              <a:ext cx="71435" cy="7148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630337" y="2954789"/>
              <a:ext cx="71434" cy="7148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937" name="矩形 66"/>
            <p:cNvSpPr>
              <a:spLocks noChangeArrowheads="1"/>
            </p:cNvSpPr>
            <p:nvPr/>
          </p:nvSpPr>
          <p:spPr bwMode="auto">
            <a:xfrm>
              <a:off x="758840" y="2100196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zh-CN" altLang="en-US" sz="2000"/>
            </a:p>
          </p:txBody>
        </p:sp>
        <p:sp>
          <p:nvSpPr>
            <p:cNvPr id="36938" name="矩形 67"/>
            <p:cNvSpPr>
              <a:spLocks noChangeArrowheads="1"/>
            </p:cNvSpPr>
            <p:nvPr/>
          </p:nvSpPr>
          <p:spPr bwMode="auto">
            <a:xfrm>
              <a:off x="758840" y="2457386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/>
            </a:p>
          </p:txBody>
        </p:sp>
        <p:sp>
          <p:nvSpPr>
            <p:cNvPr id="36939" name="矩形 68"/>
            <p:cNvSpPr>
              <a:spLocks noChangeArrowheads="1"/>
            </p:cNvSpPr>
            <p:nvPr/>
          </p:nvSpPr>
          <p:spPr bwMode="auto">
            <a:xfrm>
              <a:off x="758840" y="2786058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000"/>
            </a:p>
          </p:txBody>
        </p:sp>
      </p:grpSp>
      <p:grpSp>
        <p:nvGrpSpPr>
          <p:cNvPr id="5" name="组合 74"/>
          <p:cNvGrpSpPr>
            <a:grpSpLocks/>
          </p:cNvGrpSpPr>
          <p:nvPr/>
        </p:nvGrpSpPr>
        <p:grpSpPr bwMode="auto">
          <a:xfrm>
            <a:off x="7116763" y="3214688"/>
            <a:ext cx="1157287" cy="287337"/>
            <a:chOff x="7116782" y="3214685"/>
            <a:chExt cx="1157294" cy="287341"/>
          </a:xfrm>
        </p:grpSpPr>
        <p:cxnSp>
          <p:nvCxnSpPr>
            <p:cNvPr id="76" name="直接连接符 75"/>
            <p:cNvCxnSpPr/>
            <p:nvPr/>
          </p:nvCxnSpPr>
          <p:spPr bwMode="auto">
            <a:xfrm rot="5400000">
              <a:off x="7383481" y="3357562"/>
              <a:ext cx="284167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 bwMode="auto">
            <a:xfrm rot="5400000">
              <a:off x="6975493" y="3355974"/>
              <a:ext cx="285754" cy="3175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 bwMode="auto">
            <a:xfrm>
              <a:off x="7118369" y="3214685"/>
              <a:ext cx="1044581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 bwMode="auto">
            <a:xfrm rot="5400000">
              <a:off x="8014517" y="3356768"/>
              <a:ext cx="28575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 bwMode="auto">
            <a:xfrm>
              <a:off x="7988324" y="3500439"/>
              <a:ext cx="285752" cy="1587"/>
            </a:xfrm>
            <a:prstGeom prst="line">
              <a:avLst/>
            </a:prstGeom>
            <a:ln w="508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80"/>
          <p:cNvGrpSpPr>
            <a:grpSpLocks/>
          </p:cNvGrpSpPr>
          <p:nvPr/>
        </p:nvGrpSpPr>
        <p:grpSpPr bwMode="auto">
          <a:xfrm>
            <a:off x="763588" y="1714500"/>
            <a:ext cx="5992812" cy="1787525"/>
            <a:chOff x="763076" y="1714488"/>
            <a:chExt cx="5992676" cy="1787527"/>
          </a:xfrm>
        </p:grpSpPr>
        <p:grpSp>
          <p:nvGrpSpPr>
            <p:cNvPr id="36910" name="组合 71"/>
            <p:cNvGrpSpPr>
              <a:grpSpLocks/>
            </p:cNvGrpSpPr>
            <p:nvPr/>
          </p:nvGrpSpPr>
          <p:grpSpPr bwMode="auto">
            <a:xfrm>
              <a:off x="3605206" y="3181348"/>
              <a:ext cx="433952" cy="319078"/>
              <a:chOff x="3605206" y="3181348"/>
              <a:chExt cx="433952" cy="319078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04636" y="3214678"/>
                <a:ext cx="396866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 bwMode="auto">
              <a:xfrm rot="5400000">
                <a:off x="3475255" y="3356759"/>
                <a:ext cx="285750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椭圆 90"/>
              <p:cNvSpPr/>
              <p:nvPr/>
            </p:nvSpPr>
            <p:spPr>
              <a:xfrm>
                <a:off x="3968165" y="3181340"/>
                <a:ext cx="71436" cy="71438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36911" name="组合 70"/>
            <p:cNvGrpSpPr>
              <a:grpSpLocks/>
            </p:cNvGrpSpPr>
            <p:nvPr/>
          </p:nvGrpSpPr>
          <p:grpSpPr bwMode="auto">
            <a:xfrm>
              <a:off x="763076" y="1714488"/>
              <a:ext cx="5992676" cy="1787527"/>
              <a:chOff x="763076" y="1714488"/>
              <a:chExt cx="5992676" cy="1787527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3957054" y="1895463"/>
                <a:ext cx="73023" cy="71438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85" name="直接连接符 84"/>
              <p:cNvCxnSpPr/>
              <p:nvPr/>
            </p:nvCxnSpPr>
            <p:spPr bwMode="auto">
              <a:xfrm rot="5400000">
                <a:off x="3214895" y="2715408"/>
                <a:ext cx="1571627" cy="1588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 bwMode="auto">
              <a:xfrm rot="16200000" flipH="1">
                <a:off x="5966763" y="2714615"/>
                <a:ext cx="1571627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 bwMode="auto">
              <a:xfrm>
                <a:off x="1247252" y="1928801"/>
                <a:ext cx="5508500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916" name="矩形 87"/>
              <p:cNvSpPr>
                <a:spLocks noChangeArrowheads="1"/>
              </p:cNvSpPr>
              <p:nvPr/>
            </p:nvSpPr>
            <p:spPr bwMode="auto">
              <a:xfrm>
                <a:off x="763076" y="1714488"/>
                <a:ext cx="45557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kumimoji="1" lang="en-US" altLang="zh-CN" sz="2000" b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endParaRPr lang="zh-CN" altLang="en-US" sz="2000"/>
              </a:p>
            </p:txBody>
          </p:sp>
        </p:grpSp>
      </p:grp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3000375" y="3143250"/>
            <a:ext cx="58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+5v</a:t>
            </a:r>
            <a:endParaRPr lang="zh-CN" altLang="en-US" sz="2000">
              <a:solidFill>
                <a:srgbClr val="0000FF"/>
              </a:solidFill>
            </a:endParaRPr>
          </a:p>
        </p:txBody>
      </p:sp>
      <p:grpSp>
        <p:nvGrpSpPr>
          <p:cNvPr id="11" name="组合 92"/>
          <p:cNvGrpSpPr>
            <a:grpSpLocks/>
          </p:cNvGrpSpPr>
          <p:nvPr/>
        </p:nvGrpSpPr>
        <p:grpSpPr bwMode="auto">
          <a:xfrm>
            <a:off x="3357563" y="1071563"/>
            <a:ext cx="5572125" cy="2357437"/>
            <a:chOff x="2786050" y="4143380"/>
            <a:chExt cx="5572164" cy="2357454"/>
          </a:xfrm>
        </p:grpSpPr>
        <p:sp>
          <p:nvSpPr>
            <p:cNvPr id="128" name="矩形 127"/>
            <p:cNvSpPr/>
            <p:nvPr/>
          </p:nvSpPr>
          <p:spPr>
            <a:xfrm>
              <a:off x="2786050" y="4143380"/>
              <a:ext cx="5572164" cy="2357454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875" name="Rectangle 29"/>
            <p:cNvSpPr>
              <a:spLocks noChangeArrowheads="1"/>
            </p:cNvSpPr>
            <p:nvPr/>
          </p:nvSpPr>
          <p:spPr bwMode="auto">
            <a:xfrm>
              <a:off x="3611563" y="5984876"/>
              <a:ext cx="15128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1    1    1</a:t>
              </a:r>
            </a:p>
          </p:txBody>
        </p:sp>
        <p:sp>
          <p:nvSpPr>
            <p:cNvPr id="36876" name="Rectangle 27"/>
            <p:cNvSpPr>
              <a:spLocks noChangeArrowheads="1"/>
            </p:cNvSpPr>
            <p:nvPr/>
          </p:nvSpPr>
          <p:spPr bwMode="auto">
            <a:xfrm>
              <a:off x="6635750" y="5589588"/>
              <a:ext cx="136842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片（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）</a:t>
              </a:r>
              <a:endParaRPr lang="en-US" altLang="zh-CN" sz="2000" b="1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工作译码</a:t>
              </a:r>
            </a:p>
          </p:txBody>
        </p:sp>
        <p:sp>
          <p:nvSpPr>
            <p:cNvPr id="36877" name="Rectangle 26"/>
            <p:cNvSpPr>
              <a:spLocks noChangeArrowheads="1"/>
            </p:cNvSpPr>
            <p:nvPr/>
          </p:nvSpPr>
          <p:spPr bwMode="auto">
            <a:xfrm>
              <a:off x="5124450" y="5589588"/>
              <a:ext cx="1511300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endParaRPr lang="zh-CN" altLang="zh-CN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78" name="Rectangle 25"/>
            <p:cNvSpPr>
              <a:spLocks noChangeArrowheads="1"/>
            </p:cNvSpPr>
            <p:nvPr/>
          </p:nvSpPr>
          <p:spPr bwMode="auto">
            <a:xfrm>
              <a:off x="3611563" y="5589588"/>
              <a:ext cx="15128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0    0    0</a:t>
              </a:r>
            </a:p>
          </p:txBody>
        </p:sp>
        <p:sp>
          <p:nvSpPr>
            <p:cNvPr id="36879" name="Rectangle 24"/>
            <p:cNvSpPr>
              <a:spLocks noChangeArrowheads="1"/>
            </p:cNvSpPr>
            <p:nvPr/>
          </p:nvSpPr>
          <p:spPr bwMode="auto">
            <a:xfrm>
              <a:off x="2916238" y="5803902"/>
              <a:ext cx="695325" cy="41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36880" name="Rectangle 21"/>
            <p:cNvSpPr>
              <a:spLocks noChangeArrowheads="1"/>
            </p:cNvSpPr>
            <p:nvPr/>
          </p:nvSpPr>
          <p:spPr bwMode="auto">
            <a:xfrm>
              <a:off x="3611563" y="5194301"/>
              <a:ext cx="15128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1    1    1</a:t>
              </a:r>
            </a:p>
          </p:txBody>
        </p:sp>
        <p:sp>
          <p:nvSpPr>
            <p:cNvPr id="36881" name="Rectangle 19"/>
            <p:cNvSpPr>
              <a:spLocks noChangeArrowheads="1"/>
            </p:cNvSpPr>
            <p:nvPr/>
          </p:nvSpPr>
          <p:spPr bwMode="auto">
            <a:xfrm>
              <a:off x="6635750" y="4799013"/>
              <a:ext cx="136842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endParaRPr lang="zh-CN" altLang="zh-CN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5124450" y="4799013"/>
              <a:ext cx="1511300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片（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）</a:t>
              </a:r>
              <a:endParaRPr lang="en-US" altLang="zh-CN" sz="2000" b="1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工作译码</a:t>
              </a:r>
            </a:p>
          </p:txBody>
        </p:sp>
        <p:sp>
          <p:nvSpPr>
            <p:cNvPr id="36883" name="Rectangle 17"/>
            <p:cNvSpPr>
              <a:spLocks noChangeArrowheads="1"/>
            </p:cNvSpPr>
            <p:nvPr/>
          </p:nvSpPr>
          <p:spPr bwMode="auto">
            <a:xfrm>
              <a:off x="3611563" y="4799013"/>
              <a:ext cx="15128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0    0    0</a:t>
              </a:r>
            </a:p>
          </p:txBody>
        </p:sp>
        <p:sp>
          <p:nvSpPr>
            <p:cNvPr id="36884" name="Rectangle 16"/>
            <p:cNvSpPr>
              <a:spLocks noChangeArrowheads="1"/>
            </p:cNvSpPr>
            <p:nvPr/>
          </p:nvSpPr>
          <p:spPr bwMode="auto">
            <a:xfrm>
              <a:off x="2916238" y="5013327"/>
              <a:ext cx="695325" cy="4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36885" name="Rectangle 15"/>
            <p:cNvSpPr>
              <a:spLocks noChangeArrowheads="1"/>
            </p:cNvSpPr>
            <p:nvPr/>
          </p:nvSpPr>
          <p:spPr bwMode="auto">
            <a:xfrm>
              <a:off x="6635750" y="4294188"/>
              <a:ext cx="13684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8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～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15</a:t>
              </a:r>
            </a:p>
          </p:txBody>
        </p:sp>
        <p:sp>
          <p:nvSpPr>
            <p:cNvPr id="36886" name="Rectangle 14"/>
            <p:cNvSpPr>
              <a:spLocks noChangeArrowheads="1"/>
            </p:cNvSpPr>
            <p:nvPr/>
          </p:nvSpPr>
          <p:spPr bwMode="auto">
            <a:xfrm>
              <a:off x="5124450" y="4294188"/>
              <a:ext cx="1511300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～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7</a:t>
              </a:r>
            </a:p>
          </p:txBody>
        </p:sp>
        <p:sp>
          <p:nvSpPr>
            <p:cNvPr id="36887" name="Rectangle 13"/>
            <p:cNvSpPr>
              <a:spLocks noChangeArrowheads="1"/>
            </p:cNvSpPr>
            <p:nvPr/>
          </p:nvSpPr>
          <p:spPr bwMode="auto">
            <a:xfrm>
              <a:off x="3611563" y="4294188"/>
              <a:ext cx="1512887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 D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 D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36888" name="Rectangle 12"/>
            <p:cNvSpPr>
              <a:spLocks noChangeArrowheads="1"/>
            </p:cNvSpPr>
            <p:nvPr/>
          </p:nvSpPr>
          <p:spPr bwMode="auto">
            <a:xfrm>
              <a:off x="2916238" y="4294188"/>
              <a:ext cx="6953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2000" b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36889" name="Line 32"/>
            <p:cNvSpPr>
              <a:spLocks noChangeShapeType="1"/>
            </p:cNvSpPr>
            <p:nvPr/>
          </p:nvSpPr>
          <p:spPr bwMode="auto">
            <a:xfrm>
              <a:off x="2916238" y="4294188"/>
              <a:ext cx="50879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0" name="Line 33"/>
            <p:cNvSpPr>
              <a:spLocks noChangeShapeType="1"/>
            </p:cNvSpPr>
            <p:nvPr/>
          </p:nvSpPr>
          <p:spPr bwMode="auto">
            <a:xfrm>
              <a:off x="2916238" y="4799013"/>
              <a:ext cx="50879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1" name="Line 35"/>
            <p:cNvSpPr>
              <a:spLocks noChangeShapeType="1"/>
            </p:cNvSpPr>
            <p:nvPr/>
          </p:nvSpPr>
          <p:spPr bwMode="auto">
            <a:xfrm>
              <a:off x="2916238" y="5589588"/>
              <a:ext cx="50879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Line 37"/>
            <p:cNvSpPr>
              <a:spLocks noChangeShapeType="1"/>
            </p:cNvSpPr>
            <p:nvPr/>
          </p:nvSpPr>
          <p:spPr bwMode="auto">
            <a:xfrm>
              <a:off x="2916238" y="6380163"/>
              <a:ext cx="50879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Line 38"/>
            <p:cNvSpPr>
              <a:spLocks noChangeShapeType="1"/>
            </p:cNvSpPr>
            <p:nvPr/>
          </p:nvSpPr>
          <p:spPr bwMode="auto">
            <a:xfrm>
              <a:off x="2916238" y="4294188"/>
              <a:ext cx="0" cy="504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Line 39"/>
            <p:cNvSpPr>
              <a:spLocks noChangeShapeType="1"/>
            </p:cNvSpPr>
            <p:nvPr/>
          </p:nvSpPr>
          <p:spPr bwMode="auto">
            <a:xfrm>
              <a:off x="3611563" y="4294188"/>
              <a:ext cx="0" cy="2085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Line 40"/>
            <p:cNvSpPr>
              <a:spLocks noChangeShapeType="1"/>
            </p:cNvSpPr>
            <p:nvPr/>
          </p:nvSpPr>
          <p:spPr bwMode="auto">
            <a:xfrm>
              <a:off x="5124450" y="4294188"/>
              <a:ext cx="0" cy="2085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Line 41"/>
            <p:cNvSpPr>
              <a:spLocks noChangeShapeType="1"/>
            </p:cNvSpPr>
            <p:nvPr/>
          </p:nvSpPr>
          <p:spPr bwMode="auto">
            <a:xfrm>
              <a:off x="6635750" y="4294188"/>
              <a:ext cx="0" cy="2085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Line 42"/>
            <p:cNvSpPr>
              <a:spLocks noChangeShapeType="1"/>
            </p:cNvSpPr>
            <p:nvPr/>
          </p:nvSpPr>
          <p:spPr bwMode="auto">
            <a:xfrm>
              <a:off x="8004175" y="4294188"/>
              <a:ext cx="0" cy="50482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8" name="Line 51"/>
            <p:cNvSpPr>
              <a:spLocks noChangeShapeType="1"/>
            </p:cNvSpPr>
            <p:nvPr/>
          </p:nvSpPr>
          <p:spPr bwMode="auto">
            <a:xfrm>
              <a:off x="3611563" y="5194301"/>
              <a:ext cx="1512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9" name="Line 53"/>
            <p:cNvSpPr>
              <a:spLocks noChangeShapeType="1"/>
            </p:cNvSpPr>
            <p:nvPr/>
          </p:nvSpPr>
          <p:spPr bwMode="auto">
            <a:xfrm>
              <a:off x="3611563" y="5984876"/>
              <a:ext cx="15128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0" name="Line 161"/>
            <p:cNvSpPr>
              <a:spLocks noChangeShapeType="1"/>
            </p:cNvSpPr>
            <p:nvPr/>
          </p:nvSpPr>
          <p:spPr bwMode="auto">
            <a:xfrm>
              <a:off x="2916238" y="4799013"/>
              <a:ext cx="0" cy="7905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1" name="Line 167"/>
            <p:cNvSpPr>
              <a:spLocks noChangeShapeType="1"/>
            </p:cNvSpPr>
            <p:nvPr/>
          </p:nvSpPr>
          <p:spPr bwMode="auto">
            <a:xfrm>
              <a:off x="8004175" y="4799013"/>
              <a:ext cx="0" cy="7905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2" name="Line 169"/>
            <p:cNvSpPr>
              <a:spLocks noChangeShapeType="1"/>
            </p:cNvSpPr>
            <p:nvPr/>
          </p:nvSpPr>
          <p:spPr bwMode="auto">
            <a:xfrm>
              <a:off x="2916238" y="5589588"/>
              <a:ext cx="0" cy="7905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3" name="Line 181"/>
            <p:cNvSpPr>
              <a:spLocks noChangeShapeType="1"/>
            </p:cNvSpPr>
            <p:nvPr/>
          </p:nvSpPr>
          <p:spPr bwMode="auto">
            <a:xfrm>
              <a:off x="8004175" y="5589588"/>
              <a:ext cx="0" cy="7905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4" name="Line 70"/>
            <p:cNvSpPr>
              <a:spLocks noChangeShapeType="1"/>
            </p:cNvSpPr>
            <p:nvPr/>
          </p:nvSpPr>
          <p:spPr bwMode="auto">
            <a:xfrm>
              <a:off x="5508625" y="4365626"/>
              <a:ext cx="215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5" name="Line 71"/>
            <p:cNvSpPr>
              <a:spLocks noChangeShapeType="1"/>
            </p:cNvSpPr>
            <p:nvPr/>
          </p:nvSpPr>
          <p:spPr bwMode="auto">
            <a:xfrm>
              <a:off x="5997575" y="4365626"/>
              <a:ext cx="215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6" name="Line 72"/>
            <p:cNvSpPr>
              <a:spLocks noChangeShapeType="1"/>
            </p:cNvSpPr>
            <p:nvPr/>
          </p:nvSpPr>
          <p:spPr bwMode="auto">
            <a:xfrm>
              <a:off x="6877050" y="4365626"/>
              <a:ext cx="215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7" name="Line 73"/>
            <p:cNvSpPr>
              <a:spLocks noChangeShapeType="1"/>
            </p:cNvSpPr>
            <p:nvPr/>
          </p:nvSpPr>
          <p:spPr bwMode="auto">
            <a:xfrm>
              <a:off x="7394575" y="4365626"/>
              <a:ext cx="215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08" name="Rectangle 18"/>
            <p:cNvSpPr>
              <a:spLocks noChangeArrowheads="1"/>
            </p:cNvSpPr>
            <p:nvPr/>
          </p:nvSpPr>
          <p:spPr bwMode="auto">
            <a:xfrm>
              <a:off x="6643702" y="4786322"/>
              <a:ext cx="1511300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片（</a:t>
              </a: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）</a:t>
              </a:r>
              <a:endParaRPr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不工作</a:t>
              </a:r>
            </a:p>
          </p:txBody>
        </p:sp>
        <p:sp>
          <p:nvSpPr>
            <p:cNvPr id="36909" name="Rectangle 18"/>
            <p:cNvSpPr>
              <a:spLocks noChangeArrowheads="1"/>
            </p:cNvSpPr>
            <p:nvPr/>
          </p:nvSpPr>
          <p:spPr bwMode="auto">
            <a:xfrm>
              <a:off x="5143504" y="5572140"/>
              <a:ext cx="1511300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片（</a:t>
              </a: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）</a:t>
              </a:r>
              <a:endParaRPr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不工作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5"/>
          <p:cNvSpPr txBox="1">
            <a:spLocks noChangeArrowheads="1"/>
          </p:cNvSpPr>
          <p:nvPr/>
        </p:nvSpPr>
        <p:spPr bwMode="auto">
          <a:xfrm>
            <a:off x="500063" y="0"/>
            <a:ext cx="352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二－十进制译码器</a:t>
            </a:r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auto">
          <a:xfrm>
            <a:off x="714375" y="428625"/>
            <a:ext cx="7858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十进制译码器也称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BCD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译码器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，它的功能是将输入的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BCD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码译成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个高、低电平输出信号，因此也叫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—10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线译码器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grpSp>
        <p:nvGrpSpPr>
          <p:cNvPr id="2" name="组合 72"/>
          <p:cNvGrpSpPr>
            <a:grpSpLocks/>
          </p:cNvGrpSpPr>
          <p:nvPr/>
        </p:nvGrpSpPr>
        <p:grpSpPr bwMode="auto">
          <a:xfrm>
            <a:off x="428625" y="1714500"/>
            <a:ext cx="3724275" cy="5000625"/>
            <a:chOff x="428596" y="1714488"/>
            <a:chExt cx="3724299" cy="5000660"/>
          </a:xfrm>
        </p:grpSpPr>
        <p:grpSp>
          <p:nvGrpSpPr>
            <p:cNvPr id="37908" name="组合 57"/>
            <p:cNvGrpSpPr>
              <a:grpSpLocks/>
            </p:cNvGrpSpPr>
            <p:nvPr/>
          </p:nvGrpSpPr>
          <p:grpSpPr bwMode="auto">
            <a:xfrm>
              <a:off x="428596" y="2071678"/>
              <a:ext cx="3724299" cy="4643470"/>
              <a:chOff x="214282" y="1905023"/>
              <a:chExt cx="3938613" cy="4810125"/>
            </a:xfrm>
          </p:grpSpPr>
          <p:pic>
            <p:nvPicPr>
              <p:cNvPr id="37910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72" y="1905023"/>
                <a:ext cx="3286125" cy="4810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37911" name="Object 11"/>
              <p:cNvGraphicFramePr>
                <a:graphicFrameLocks noChangeAspect="1"/>
              </p:cNvGraphicFramePr>
              <p:nvPr/>
            </p:nvGraphicFramePr>
            <p:xfrm>
              <a:off x="244445" y="2214554"/>
              <a:ext cx="336550" cy="317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25" name="公式" r:id="rId4" imgW="202936" imgH="177569" progId="Equation.3">
                      <p:embed/>
                    </p:oleObj>
                  </mc:Choice>
                  <mc:Fallback>
                    <p:oleObj name="公式" r:id="rId4" imgW="202936" imgH="177569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4445" y="2214554"/>
                            <a:ext cx="336550" cy="317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2" name="Object 5"/>
              <p:cNvGraphicFramePr>
                <a:graphicFrameLocks noChangeAspect="1"/>
              </p:cNvGraphicFramePr>
              <p:nvPr/>
            </p:nvGraphicFramePr>
            <p:xfrm>
              <a:off x="234920" y="3490915"/>
              <a:ext cx="293687" cy="29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26" name="公式" r:id="rId6" imgW="177492" imgH="164814" progId="Equation.3">
                      <p:embed/>
                    </p:oleObj>
                  </mc:Choice>
                  <mc:Fallback>
                    <p:oleObj name="公式" r:id="rId6" imgW="177492" imgH="164814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920" y="3490915"/>
                            <a:ext cx="293687" cy="295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3" name="Object 6"/>
              <p:cNvGraphicFramePr>
                <a:graphicFrameLocks noChangeAspect="1"/>
              </p:cNvGraphicFramePr>
              <p:nvPr/>
            </p:nvGraphicFramePr>
            <p:xfrm>
              <a:off x="214282" y="4572008"/>
              <a:ext cx="336550" cy="295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27" name="公式" r:id="rId8" imgW="203024" imgH="164957" progId="Equation.3">
                      <p:embed/>
                    </p:oleObj>
                  </mc:Choice>
                  <mc:Fallback>
                    <p:oleObj name="公式" r:id="rId8" imgW="203024" imgH="164957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4282" y="4572008"/>
                            <a:ext cx="336550" cy="295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4" name="Object 7"/>
              <p:cNvGraphicFramePr>
                <a:graphicFrameLocks noChangeAspect="1"/>
              </p:cNvGraphicFramePr>
              <p:nvPr/>
            </p:nvGraphicFramePr>
            <p:xfrm>
              <a:off x="225425" y="5480050"/>
              <a:ext cx="314325" cy="317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28" name="公式" r:id="rId10" imgW="190335" imgH="177646" progId="Equation.3">
                      <p:embed/>
                    </p:oleObj>
                  </mc:Choice>
                  <mc:Fallback>
                    <p:oleObj name="公式" r:id="rId10" imgW="190335" imgH="177646" progId="Equation.3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425" y="5480050"/>
                            <a:ext cx="314325" cy="317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5" name="Object 3"/>
              <p:cNvGraphicFramePr>
                <a:graphicFrameLocks noChangeAspect="1"/>
              </p:cNvGraphicFramePr>
              <p:nvPr/>
            </p:nvGraphicFramePr>
            <p:xfrm>
              <a:off x="3857620" y="1928802"/>
              <a:ext cx="29527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29" name="公式" r:id="rId12" imgW="177569" imgH="215619" progId="Equation.3">
                      <p:embed/>
                    </p:oleObj>
                  </mc:Choice>
                  <mc:Fallback>
                    <p:oleObj name="公式" r:id="rId12" imgW="177569" imgH="215619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1928802"/>
                            <a:ext cx="295275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6" name="Object 4"/>
              <p:cNvGraphicFramePr>
                <a:graphicFrameLocks noChangeAspect="1"/>
              </p:cNvGraphicFramePr>
              <p:nvPr/>
            </p:nvGraphicFramePr>
            <p:xfrm>
              <a:off x="3857620" y="2386002"/>
              <a:ext cx="273050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0" name="公式" r:id="rId14" imgW="164957" imgH="203024" progId="Equation.3">
                      <p:embed/>
                    </p:oleObj>
                  </mc:Choice>
                  <mc:Fallback>
                    <p:oleObj name="公式" r:id="rId14" imgW="164957" imgH="203024" progId="Equation.3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2386002"/>
                            <a:ext cx="273050" cy="3619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7" name="Object 8"/>
              <p:cNvGraphicFramePr>
                <a:graphicFrameLocks noChangeAspect="1"/>
              </p:cNvGraphicFramePr>
              <p:nvPr/>
            </p:nvGraphicFramePr>
            <p:xfrm>
              <a:off x="3857620" y="2886068"/>
              <a:ext cx="295275" cy="361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1" name="公式" r:id="rId16" imgW="177569" imgH="202936" progId="Equation.3">
                      <p:embed/>
                    </p:oleObj>
                  </mc:Choice>
                  <mc:Fallback>
                    <p:oleObj name="公式" r:id="rId16" imgW="177569" imgH="202936" progId="Equation.3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2886068"/>
                            <a:ext cx="295275" cy="3619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8" name="Object 9"/>
              <p:cNvGraphicFramePr>
                <a:graphicFrameLocks noChangeAspect="1"/>
              </p:cNvGraphicFramePr>
              <p:nvPr/>
            </p:nvGraphicFramePr>
            <p:xfrm>
              <a:off x="3857620" y="3386134"/>
              <a:ext cx="295275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2" name="公式" r:id="rId18" imgW="177569" imgH="215619" progId="Equation.3">
                      <p:embed/>
                    </p:oleObj>
                  </mc:Choice>
                  <mc:Fallback>
                    <p:oleObj name="公式" r:id="rId18" imgW="177569" imgH="215619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3386134"/>
                            <a:ext cx="295275" cy="3857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19" name="Object 10"/>
              <p:cNvGraphicFramePr>
                <a:graphicFrameLocks noChangeAspect="1"/>
              </p:cNvGraphicFramePr>
              <p:nvPr/>
            </p:nvGraphicFramePr>
            <p:xfrm>
              <a:off x="3857620" y="3886200"/>
              <a:ext cx="295275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3" name="公式" r:id="rId20" imgW="177569" imgH="202936" progId="Equation.3">
                      <p:embed/>
                    </p:oleObj>
                  </mc:Choice>
                  <mc:Fallback>
                    <p:oleObj name="公式" r:id="rId20" imgW="177569" imgH="202936" progId="Equation.3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3886200"/>
                            <a:ext cx="295275" cy="363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0" name="Object 21"/>
              <p:cNvGraphicFramePr>
                <a:graphicFrameLocks noChangeAspect="1"/>
              </p:cNvGraphicFramePr>
              <p:nvPr/>
            </p:nvGraphicFramePr>
            <p:xfrm>
              <a:off x="3848097" y="4386266"/>
              <a:ext cx="29527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4" name="公式" r:id="rId22" imgW="177569" imgH="215619" progId="Equation.3">
                      <p:embed/>
                    </p:oleObj>
                  </mc:Choice>
                  <mc:Fallback>
                    <p:oleObj name="公式" r:id="rId22" imgW="177569" imgH="215619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8097" y="4386266"/>
                            <a:ext cx="295275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1" name="Object 22"/>
              <p:cNvGraphicFramePr>
                <a:graphicFrameLocks noChangeAspect="1"/>
              </p:cNvGraphicFramePr>
              <p:nvPr/>
            </p:nvGraphicFramePr>
            <p:xfrm>
              <a:off x="3857620" y="4814894"/>
              <a:ext cx="295275" cy="385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5" name="公式" r:id="rId24" imgW="177569" imgH="215619" progId="Equation.3">
                      <p:embed/>
                    </p:oleObj>
                  </mc:Choice>
                  <mc:Fallback>
                    <p:oleObj name="公式" r:id="rId24" imgW="177569" imgH="215619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4814894"/>
                            <a:ext cx="295275" cy="3857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2" name="Object 23"/>
              <p:cNvGraphicFramePr>
                <a:graphicFrameLocks noChangeAspect="1"/>
              </p:cNvGraphicFramePr>
              <p:nvPr/>
            </p:nvGraphicFramePr>
            <p:xfrm>
              <a:off x="3857620" y="5314960"/>
              <a:ext cx="29527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6" name="公式" r:id="rId26" imgW="177569" imgH="215619" progId="Equation.3">
                      <p:embed/>
                    </p:oleObj>
                  </mc:Choice>
                  <mc:Fallback>
                    <p:oleObj name="公式" r:id="rId26" imgW="177569" imgH="215619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5314960"/>
                            <a:ext cx="295275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3" name="Object 16"/>
              <p:cNvGraphicFramePr>
                <a:graphicFrameLocks noChangeAspect="1"/>
              </p:cNvGraphicFramePr>
              <p:nvPr/>
            </p:nvGraphicFramePr>
            <p:xfrm>
              <a:off x="3857620" y="5815026"/>
              <a:ext cx="29527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7" name="公式" r:id="rId28" imgW="177569" imgH="215619" progId="Equation.3">
                      <p:embed/>
                    </p:oleObj>
                  </mc:Choice>
                  <mc:Fallback>
                    <p:oleObj name="公式" r:id="rId28" imgW="177569" imgH="215619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5815026"/>
                            <a:ext cx="295275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24" name="Object 17"/>
              <p:cNvGraphicFramePr>
                <a:graphicFrameLocks noChangeAspect="1"/>
              </p:cNvGraphicFramePr>
              <p:nvPr/>
            </p:nvGraphicFramePr>
            <p:xfrm>
              <a:off x="3857620" y="6286520"/>
              <a:ext cx="29527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8" name="公式" r:id="rId30" imgW="177569" imgH="215619" progId="Equation.3">
                      <p:embed/>
                    </p:oleObj>
                  </mc:Choice>
                  <mc:Fallback>
                    <p:oleObj name="公式" r:id="rId30" imgW="177569" imgH="215619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7620" y="6286520"/>
                            <a:ext cx="295275" cy="3857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909" name="Text Box 426"/>
            <p:cNvSpPr txBox="1">
              <a:spLocks noChangeArrowheads="1"/>
            </p:cNvSpPr>
            <p:nvPr/>
          </p:nvSpPr>
          <p:spPr bwMode="auto">
            <a:xfrm>
              <a:off x="714348" y="1714488"/>
              <a:ext cx="2160588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逻辑图</a:t>
              </a:r>
            </a:p>
          </p:txBody>
        </p:sp>
      </p:grpSp>
      <p:grpSp>
        <p:nvGrpSpPr>
          <p:cNvPr id="4" name="组合 73"/>
          <p:cNvGrpSpPr>
            <a:grpSpLocks/>
          </p:cNvGrpSpPr>
          <p:nvPr/>
        </p:nvGrpSpPr>
        <p:grpSpPr bwMode="auto">
          <a:xfrm>
            <a:off x="5214938" y="1714500"/>
            <a:ext cx="3000375" cy="4943475"/>
            <a:chOff x="5214942" y="1714488"/>
            <a:chExt cx="3000396" cy="4943473"/>
          </a:xfrm>
        </p:grpSpPr>
        <p:grpSp>
          <p:nvGrpSpPr>
            <p:cNvPr id="37895" name="Group 17"/>
            <p:cNvGrpSpPr>
              <a:grpSpLocks/>
            </p:cNvGrpSpPr>
            <p:nvPr/>
          </p:nvGrpSpPr>
          <p:grpSpPr bwMode="auto">
            <a:xfrm>
              <a:off x="5214942" y="2143116"/>
              <a:ext cx="3000396" cy="4514845"/>
              <a:chOff x="930" y="559"/>
              <a:chExt cx="2185" cy="3340"/>
            </a:xfrm>
          </p:grpSpPr>
          <p:graphicFrame>
            <p:nvGraphicFramePr>
              <p:cNvPr id="37897" name="Object 18"/>
              <p:cNvGraphicFramePr>
                <a:graphicFrameLocks noChangeAspect="1"/>
              </p:cNvGraphicFramePr>
              <p:nvPr/>
            </p:nvGraphicFramePr>
            <p:xfrm>
              <a:off x="1132" y="559"/>
              <a:ext cx="1939" cy="3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39" name="公式" r:id="rId32" imgW="1435100" imgH="279400" progId="Equation.3">
                      <p:embed/>
                    </p:oleObj>
                  </mc:Choice>
                  <mc:Fallback>
                    <p:oleObj name="公式" r:id="rId32" imgW="1435100" imgH="2794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2" y="559"/>
                            <a:ext cx="1939" cy="3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898" name="Object 19"/>
              <p:cNvGraphicFramePr>
                <a:graphicFrameLocks noChangeAspect="1"/>
              </p:cNvGraphicFramePr>
              <p:nvPr/>
            </p:nvGraphicFramePr>
            <p:xfrm>
              <a:off x="1119" y="935"/>
              <a:ext cx="1996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0" name="公式" r:id="rId34" imgW="1409700" imgH="279400" progId="Equation.3">
                      <p:embed/>
                    </p:oleObj>
                  </mc:Choice>
                  <mc:Fallback>
                    <p:oleObj name="公式" r:id="rId34" imgW="1409700" imgH="2794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9" y="935"/>
                            <a:ext cx="1996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899" name="Object 20"/>
              <p:cNvGraphicFramePr>
                <a:graphicFrameLocks noChangeAspect="1"/>
              </p:cNvGraphicFramePr>
              <p:nvPr/>
            </p:nvGraphicFramePr>
            <p:xfrm>
              <a:off x="1106" y="1213"/>
              <a:ext cx="1965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1" name="公式" r:id="rId36" imgW="1422400" imgH="279400" progId="Equation.3">
                      <p:embed/>
                    </p:oleObj>
                  </mc:Choice>
                  <mc:Fallback>
                    <p:oleObj name="公式" r:id="rId36" imgW="1422400" imgH="27940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6" y="1213"/>
                            <a:ext cx="1965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0" name="Object 21"/>
              <p:cNvGraphicFramePr>
                <a:graphicFrameLocks noChangeAspect="1"/>
              </p:cNvGraphicFramePr>
              <p:nvPr/>
            </p:nvGraphicFramePr>
            <p:xfrm>
              <a:off x="1098" y="1549"/>
              <a:ext cx="1949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2" name="公式" r:id="rId38" imgW="1409700" imgH="279400" progId="Equation.3">
                      <p:embed/>
                    </p:oleObj>
                  </mc:Choice>
                  <mc:Fallback>
                    <p:oleObj name="公式" r:id="rId38" imgW="1409700" imgH="279400" progId="Equation.3">
                      <p:embed/>
                      <p:pic>
                        <p:nvPicPr>
                          <p:cNvPr id="0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1549"/>
                            <a:ext cx="1949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1" name="Object 22"/>
              <p:cNvGraphicFramePr>
                <a:graphicFrameLocks noChangeAspect="1"/>
              </p:cNvGraphicFramePr>
              <p:nvPr/>
            </p:nvGraphicFramePr>
            <p:xfrm>
              <a:off x="1106" y="1885"/>
              <a:ext cx="1965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3" name="公式" r:id="rId40" imgW="1422400" imgH="279400" progId="Equation.3">
                      <p:embed/>
                    </p:oleObj>
                  </mc:Choice>
                  <mc:Fallback>
                    <p:oleObj name="公式" r:id="rId40" imgW="1422400" imgH="2794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6" y="1885"/>
                            <a:ext cx="1965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2" name="Object 23"/>
              <p:cNvGraphicFramePr>
                <a:graphicFrameLocks noChangeAspect="1"/>
              </p:cNvGraphicFramePr>
              <p:nvPr/>
            </p:nvGraphicFramePr>
            <p:xfrm>
              <a:off x="1098" y="2221"/>
              <a:ext cx="1947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4" name="公式" r:id="rId42" imgW="1409700" imgH="279400" progId="Equation.3">
                      <p:embed/>
                    </p:oleObj>
                  </mc:Choice>
                  <mc:Fallback>
                    <p:oleObj name="公式" r:id="rId42" imgW="1409700" imgH="2794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2221"/>
                            <a:ext cx="1947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3" name="Object 24"/>
              <p:cNvGraphicFramePr>
                <a:graphicFrameLocks noChangeAspect="1"/>
              </p:cNvGraphicFramePr>
              <p:nvPr/>
            </p:nvGraphicFramePr>
            <p:xfrm>
              <a:off x="1098" y="2557"/>
              <a:ext cx="1949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5" name="公式" r:id="rId44" imgW="1409700" imgH="279400" progId="Equation.3">
                      <p:embed/>
                    </p:oleObj>
                  </mc:Choice>
                  <mc:Fallback>
                    <p:oleObj name="公式" r:id="rId44" imgW="1409700" imgH="27940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2557"/>
                            <a:ext cx="1949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4" name="Object 25"/>
              <p:cNvGraphicFramePr>
                <a:graphicFrameLocks noChangeAspect="1"/>
              </p:cNvGraphicFramePr>
              <p:nvPr/>
            </p:nvGraphicFramePr>
            <p:xfrm>
              <a:off x="1098" y="2893"/>
              <a:ext cx="1930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6" name="公式" r:id="rId46" imgW="1397000" imgH="279400" progId="Equation.3">
                      <p:embed/>
                    </p:oleObj>
                  </mc:Choice>
                  <mc:Fallback>
                    <p:oleObj name="公式" r:id="rId46" imgW="1397000" imgH="27940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2893"/>
                            <a:ext cx="1930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5" name="Object 26"/>
              <p:cNvGraphicFramePr>
                <a:graphicFrameLocks noChangeAspect="1"/>
              </p:cNvGraphicFramePr>
              <p:nvPr/>
            </p:nvGraphicFramePr>
            <p:xfrm>
              <a:off x="1098" y="3229"/>
              <a:ext cx="1983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7" name="公式" r:id="rId48" imgW="1435100" imgH="279400" progId="Equation.3">
                      <p:embed/>
                    </p:oleObj>
                  </mc:Choice>
                  <mc:Fallback>
                    <p:oleObj name="公式" r:id="rId48" imgW="1435100" imgH="279400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3229"/>
                            <a:ext cx="1983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06" name="Object 27"/>
              <p:cNvGraphicFramePr>
                <a:graphicFrameLocks noChangeAspect="1"/>
              </p:cNvGraphicFramePr>
              <p:nvPr/>
            </p:nvGraphicFramePr>
            <p:xfrm>
              <a:off x="1098" y="3565"/>
              <a:ext cx="1963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948" name="公式" r:id="rId50" imgW="1422400" imgH="279400" progId="Equation.3">
                      <p:embed/>
                    </p:oleObj>
                  </mc:Choice>
                  <mc:Fallback>
                    <p:oleObj name="公式" r:id="rId50" imgW="1422400" imgH="279400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8" y="3565"/>
                            <a:ext cx="1963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07" name="AutoShape 16"/>
              <p:cNvSpPr>
                <a:spLocks/>
              </p:cNvSpPr>
              <p:nvPr/>
            </p:nvSpPr>
            <p:spPr bwMode="auto">
              <a:xfrm>
                <a:off x="930" y="663"/>
                <a:ext cx="144" cy="3120"/>
              </a:xfrm>
              <a:prstGeom prst="leftBrace">
                <a:avLst>
                  <a:gd name="adj1" fmla="val 180556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37896" name="Text Box 426"/>
            <p:cNvSpPr txBox="1">
              <a:spLocks noChangeArrowheads="1"/>
            </p:cNvSpPr>
            <p:nvPr/>
          </p:nvSpPr>
          <p:spPr bwMode="auto">
            <a:xfrm>
              <a:off x="5411808" y="1714488"/>
              <a:ext cx="21605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逻辑函数式</a:t>
              </a:r>
            </a:p>
          </p:txBody>
        </p:sp>
      </p:grpSp>
      <p:sp>
        <p:nvSpPr>
          <p:cNvPr id="37894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1928813" y="285750"/>
            <a:ext cx="5373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二－十进制译码器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74LS42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的真值表</a:t>
            </a:r>
          </a:p>
        </p:txBody>
      </p:sp>
      <p:pic>
        <p:nvPicPr>
          <p:cNvPr id="3891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849313"/>
            <a:ext cx="771525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圆角矩形 32"/>
          <p:cNvSpPr/>
          <p:nvPr/>
        </p:nvSpPr>
        <p:spPr>
          <a:xfrm>
            <a:off x="1428750" y="4651375"/>
            <a:ext cx="2000250" cy="1765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571875" y="4643438"/>
            <a:ext cx="4857750" cy="1785937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36"/>
          <p:cNvGrpSpPr>
            <a:grpSpLocks/>
          </p:cNvGrpSpPr>
          <p:nvPr/>
        </p:nvGrpSpPr>
        <p:grpSpPr bwMode="auto">
          <a:xfrm>
            <a:off x="1857375" y="4714875"/>
            <a:ext cx="5429250" cy="1643063"/>
            <a:chOff x="2714612" y="2285992"/>
            <a:chExt cx="5429288" cy="1643074"/>
          </a:xfrm>
        </p:grpSpPr>
        <p:sp>
          <p:nvSpPr>
            <p:cNvPr id="35" name="椭圆 34"/>
            <p:cNvSpPr/>
            <p:nvPr/>
          </p:nvSpPr>
          <p:spPr>
            <a:xfrm>
              <a:off x="2714612" y="2285992"/>
              <a:ext cx="5429288" cy="1643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920" name="矩形 35"/>
            <p:cNvSpPr>
              <a:spLocks noChangeArrowheads="1"/>
            </p:cNvSpPr>
            <p:nvPr/>
          </p:nvSpPr>
          <p:spPr bwMode="auto">
            <a:xfrm>
              <a:off x="3143240" y="2714620"/>
              <a:ext cx="467147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输入出现伪码时，输出全“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1”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具备拒绝伪码的功能。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5"/>
          <p:cNvSpPr txBox="1">
            <a:spLocks noChangeArrowheads="1"/>
          </p:cNvSpPr>
          <p:nvPr/>
        </p:nvSpPr>
        <p:spPr bwMode="auto">
          <a:xfrm>
            <a:off x="357188" y="138113"/>
            <a:ext cx="2592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显示译码器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82625" y="598488"/>
            <a:ext cx="78898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将二进制代码翻译成人们习惯的形式，并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直观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地显示出来的电路，称为显示译码器。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1225" y="1519238"/>
            <a:ext cx="3832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LED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显示器</a:t>
            </a:r>
            <a:r>
              <a:rPr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—</a:t>
            </a: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数码管 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46238" y="3624263"/>
            <a:ext cx="1357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共阴极</a:t>
            </a:r>
          </a:p>
        </p:txBody>
      </p:sp>
      <p:sp>
        <p:nvSpPr>
          <p:cNvPr id="7" name="Rectangle 71"/>
          <p:cNvSpPr>
            <a:spLocks noChangeArrowheads="1"/>
          </p:cNvSpPr>
          <p:nvPr/>
        </p:nvSpPr>
        <p:spPr bwMode="auto">
          <a:xfrm>
            <a:off x="1631950" y="5384800"/>
            <a:ext cx="13573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共阳极</a:t>
            </a:r>
          </a:p>
        </p:txBody>
      </p:sp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3725863" y="3538538"/>
            <a:ext cx="2960687" cy="1597025"/>
            <a:chOff x="2518" y="1566"/>
            <a:chExt cx="1865" cy="1006"/>
          </a:xfrm>
        </p:grpSpPr>
        <p:grpSp>
          <p:nvGrpSpPr>
            <p:cNvPr id="40046" name="Group 40"/>
            <p:cNvGrpSpPr>
              <a:grpSpLocks/>
            </p:cNvGrpSpPr>
            <p:nvPr/>
          </p:nvGrpSpPr>
          <p:grpSpPr bwMode="auto">
            <a:xfrm>
              <a:off x="2608" y="1793"/>
              <a:ext cx="1775" cy="729"/>
              <a:chOff x="2608" y="1793"/>
              <a:chExt cx="1775" cy="729"/>
            </a:xfrm>
          </p:grpSpPr>
          <p:grpSp>
            <p:nvGrpSpPr>
              <p:cNvPr id="40077" name="Group 9"/>
              <p:cNvGrpSpPr>
                <a:grpSpLocks/>
              </p:cNvGrpSpPr>
              <p:nvPr/>
            </p:nvGrpSpPr>
            <p:grpSpPr bwMode="auto">
              <a:xfrm>
                <a:off x="2608" y="1793"/>
                <a:ext cx="178" cy="543"/>
                <a:chOff x="3600" y="3780"/>
                <a:chExt cx="360" cy="936"/>
              </a:xfrm>
            </p:grpSpPr>
            <p:sp>
              <p:nvSpPr>
                <p:cNvPr id="67" name="Freeform 10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8" name="Line 11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9" name="Line 12"/>
                <p:cNvSpPr>
                  <a:spLocks noChangeShapeType="1"/>
                </p:cNvSpPr>
                <p:nvPr/>
              </p:nvSpPr>
              <p:spPr bwMode="auto">
                <a:xfrm>
                  <a:off x="3780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78" name="Group 13"/>
              <p:cNvGrpSpPr>
                <a:grpSpLocks/>
              </p:cNvGrpSpPr>
              <p:nvPr/>
            </p:nvGrpSpPr>
            <p:grpSpPr bwMode="auto">
              <a:xfrm>
                <a:off x="2874" y="1793"/>
                <a:ext cx="178" cy="543"/>
                <a:chOff x="3600" y="3780"/>
                <a:chExt cx="360" cy="936"/>
              </a:xfrm>
            </p:grpSpPr>
            <p:sp>
              <p:nvSpPr>
                <p:cNvPr id="64" name="Freeform 14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5" name="Line 15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6" name="Line 16"/>
                <p:cNvSpPr>
                  <a:spLocks noChangeShapeType="1"/>
                </p:cNvSpPr>
                <p:nvPr/>
              </p:nvSpPr>
              <p:spPr bwMode="auto">
                <a:xfrm>
                  <a:off x="3780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79" name="Group 17"/>
              <p:cNvGrpSpPr>
                <a:grpSpLocks/>
              </p:cNvGrpSpPr>
              <p:nvPr/>
            </p:nvGrpSpPr>
            <p:grpSpPr bwMode="auto">
              <a:xfrm>
                <a:off x="3141" y="1793"/>
                <a:ext cx="177" cy="543"/>
                <a:chOff x="3600" y="3780"/>
                <a:chExt cx="360" cy="936"/>
              </a:xfrm>
            </p:grpSpPr>
            <p:sp>
              <p:nvSpPr>
                <p:cNvPr id="61" name="Freeform 18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2" name="Line 19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3" name="Line 20"/>
                <p:cNvSpPr>
                  <a:spLocks noChangeShapeType="1"/>
                </p:cNvSpPr>
                <p:nvPr/>
              </p:nvSpPr>
              <p:spPr bwMode="auto">
                <a:xfrm>
                  <a:off x="3781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80" name="Group 21"/>
              <p:cNvGrpSpPr>
                <a:grpSpLocks/>
              </p:cNvGrpSpPr>
              <p:nvPr/>
            </p:nvGrpSpPr>
            <p:grpSpPr bwMode="auto">
              <a:xfrm>
                <a:off x="3407" y="1793"/>
                <a:ext cx="177" cy="543"/>
                <a:chOff x="3600" y="3780"/>
                <a:chExt cx="360" cy="936"/>
              </a:xfrm>
            </p:grpSpPr>
            <p:sp>
              <p:nvSpPr>
                <p:cNvPr id="58" name="Freeform 22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9" name="Line 23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60" name="Line 24"/>
                <p:cNvSpPr>
                  <a:spLocks noChangeShapeType="1"/>
                </p:cNvSpPr>
                <p:nvPr/>
              </p:nvSpPr>
              <p:spPr bwMode="auto">
                <a:xfrm>
                  <a:off x="3781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81" name="Group 25"/>
              <p:cNvGrpSpPr>
                <a:grpSpLocks/>
              </p:cNvGrpSpPr>
              <p:nvPr/>
            </p:nvGrpSpPr>
            <p:grpSpPr bwMode="auto">
              <a:xfrm>
                <a:off x="3673" y="1793"/>
                <a:ext cx="178" cy="543"/>
                <a:chOff x="3600" y="3780"/>
                <a:chExt cx="360" cy="936"/>
              </a:xfrm>
            </p:grpSpPr>
            <p:sp>
              <p:nvSpPr>
                <p:cNvPr id="55" name="Freeform 26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7" name="Line 28"/>
                <p:cNvSpPr>
                  <a:spLocks noChangeShapeType="1"/>
                </p:cNvSpPr>
                <p:nvPr/>
              </p:nvSpPr>
              <p:spPr bwMode="auto">
                <a:xfrm>
                  <a:off x="3780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82" name="Group 29"/>
              <p:cNvGrpSpPr>
                <a:grpSpLocks/>
              </p:cNvGrpSpPr>
              <p:nvPr/>
            </p:nvGrpSpPr>
            <p:grpSpPr bwMode="auto">
              <a:xfrm>
                <a:off x="3939" y="1793"/>
                <a:ext cx="178" cy="543"/>
                <a:chOff x="3600" y="3780"/>
                <a:chExt cx="360" cy="936"/>
              </a:xfrm>
            </p:grpSpPr>
            <p:sp>
              <p:nvSpPr>
                <p:cNvPr id="52" name="Freeform 30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3" name="Line 31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4" name="Line 32"/>
                <p:cNvSpPr>
                  <a:spLocks noChangeShapeType="1"/>
                </p:cNvSpPr>
                <p:nvPr/>
              </p:nvSpPr>
              <p:spPr bwMode="auto">
                <a:xfrm>
                  <a:off x="3780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83" name="Group 33"/>
              <p:cNvGrpSpPr>
                <a:grpSpLocks/>
              </p:cNvGrpSpPr>
              <p:nvPr/>
            </p:nvGrpSpPr>
            <p:grpSpPr bwMode="auto">
              <a:xfrm>
                <a:off x="4206" y="1793"/>
                <a:ext cx="177" cy="543"/>
                <a:chOff x="3600" y="3780"/>
                <a:chExt cx="360" cy="936"/>
              </a:xfrm>
            </p:grpSpPr>
            <p:sp>
              <p:nvSpPr>
                <p:cNvPr id="49" name="Freeform 34"/>
                <p:cNvSpPr>
                  <a:spLocks/>
                </p:cNvSpPr>
                <p:nvPr/>
              </p:nvSpPr>
              <p:spPr bwMode="auto">
                <a:xfrm>
                  <a:off x="3600" y="4092"/>
                  <a:ext cx="360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0" y="0"/>
                    </a:cxn>
                    <a:cxn ang="0">
                      <a:pos x="180" y="15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60" h="156">
                      <a:moveTo>
                        <a:pt x="0" y="0"/>
                      </a:moveTo>
                      <a:lnTo>
                        <a:pt x="360" y="0"/>
                      </a:lnTo>
                      <a:lnTo>
                        <a:pt x="180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0" name="Line 35"/>
                <p:cNvSpPr>
                  <a:spLocks noChangeShapeType="1"/>
                </p:cNvSpPr>
                <p:nvPr/>
              </p:nvSpPr>
              <p:spPr bwMode="auto">
                <a:xfrm>
                  <a:off x="3600" y="4404"/>
                  <a:ext cx="36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1" name="Line 36"/>
                <p:cNvSpPr>
                  <a:spLocks noChangeShapeType="1"/>
                </p:cNvSpPr>
                <p:nvPr/>
              </p:nvSpPr>
              <p:spPr bwMode="auto">
                <a:xfrm>
                  <a:off x="3781" y="3780"/>
                  <a:ext cx="0" cy="9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7" name="Line 37"/>
              <p:cNvSpPr>
                <a:spLocks noChangeShapeType="1"/>
              </p:cNvSpPr>
              <p:nvPr/>
            </p:nvSpPr>
            <p:spPr bwMode="auto">
              <a:xfrm>
                <a:off x="2697" y="2341"/>
                <a:ext cx="1597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8" name="Line 38"/>
              <p:cNvSpPr>
                <a:spLocks noChangeShapeType="1"/>
              </p:cNvSpPr>
              <p:nvPr/>
            </p:nvSpPr>
            <p:spPr bwMode="auto">
              <a:xfrm>
                <a:off x="3496" y="2341"/>
                <a:ext cx="0" cy="18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</p:grpSp>
        <p:sp>
          <p:nvSpPr>
            <p:cNvPr id="10" name="Rectangle 62"/>
            <p:cNvSpPr>
              <a:spLocks noChangeArrowheads="1"/>
            </p:cNvSpPr>
            <p:nvPr/>
          </p:nvSpPr>
          <p:spPr bwMode="auto">
            <a:xfrm>
              <a:off x="2562" y="1570"/>
              <a:ext cx="26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800" b="1"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a 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1" name="Rectangle 63"/>
            <p:cNvSpPr>
              <a:spLocks noChangeArrowheads="1"/>
            </p:cNvSpPr>
            <p:nvPr/>
          </p:nvSpPr>
          <p:spPr bwMode="auto">
            <a:xfrm>
              <a:off x="2873" y="157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b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2" name="Rectangle 64"/>
            <p:cNvSpPr>
              <a:spLocks noChangeArrowheads="1"/>
            </p:cNvSpPr>
            <p:nvPr/>
          </p:nvSpPr>
          <p:spPr bwMode="auto">
            <a:xfrm>
              <a:off x="3152" y="1566"/>
              <a:ext cx="1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c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3" name="Rectangle 65"/>
            <p:cNvSpPr>
              <a:spLocks noChangeArrowheads="1"/>
            </p:cNvSpPr>
            <p:nvPr/>
          </p:nvSpPr>
          <p:spPr bwMode="auto">
            <a:xfrm>
              <a:off x="3379" y="157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d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4" name="Rectangle 66"/>
            <p:cNvSpPr>
              <a:spLocks noChangeArrowheads="1"/>
            </p:cNvSpPr>
            <p:nvPr/>
          </p:nvSpPr>
          <p:spPr bwMode="auto">
            <a:xfrm>
              <a:off x="3651" y="1566"/>
              <a:ext cx="1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e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5" name="Rectangle 67"/>
            <p:cNvSpPr>
              <a:spLocks noChangeArrowheads="1"/>
            </p:cNvSpPr>
            <p:nvPr/>
          </p:nvSpPr>
          <p:spPr bwMode="auto">
            <a:xfrm>
              <a:off x="3941" y="1570"/>
              <a:ext cx="1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f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6" name="Rectangle 68"/>
            <p:cNvSpPr>
              <a:spLocks noChangeArrowheads="1"/>
            </p:cNvSpPr>
            <p:nvPr/>
          </p:nvSpPr>
          <p:spPr bwMode="auto">
            <a:xfrm>
              <a:off x="4195" y="156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g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17" name="Rectangle 69"/>
            <p:cNvSpPr>
              <a:spLocks noChangeArrowheads="1"/>
            </p:cNvSpPr>
            <p:nvPr/>
          </p:nvSpPr>
          <p:spPr bwMode="auto">
            <a:xfrm>
              <a:off x="3470" y="2341"/>
              <a:ext cx="4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1800" b="1"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com</a:t>
              </a:r>
            </a:p>
          </p:txBody>
        </p:sp>
        <p:grpSp>
          <p:nvGrpSpPr>
            <p:cNvPr id="40055" name="Group 93"/>
            <p:cNvGrpSpPr>
              <a:grpSpLocks/>
            </p:cNvGrpSpPr>
            <p:nvPr/>
          </p:nvGrpSpPr>
          <p:grpSpPr bwMode="auto">
            <a:xfrm>
              <a:off x="2518" y="2024"/>
              <a:ext cx="1723" cy="165"/>
              <a:chOff x="2518" y="2024"/>
              <a:chExt cx="1723" cy="165"/>
            </a:xfrm>
          </p:grpSpPr>
          <p:grpSp>
            <p:nvGrpSpPr>
              <p:cNvPr id="40056" name="Group 74"/>
              <p:cNvGrpSpPr>
                <a:grpSpLocks/>
              </p:cNvGrpSpPr>
              <p:nvPr/>
            </p:nvGrpSpPr>
            <p:grpSpPr bwMode="auto">
              <a:xfrm>
                <a:off x="2518" y="2024"/>
                <a:ext cx="97" cy="165"/>
                <a:chOff x="2518" y="2024"/>
                <a:chExt cx="97" cy="165"/>
              </a:xfrm>
            </p:grpSpPr>
            <p:sp>
              <p:nvSpPr>
                <p:cNvPr id="38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9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57" name="Group 75"/>
              <p:cNvGrpSpPr>
                <a:grpSpLocks/>
              </p:cNvGrpSpPr>
              <p:nvPr/>
            </p:nvGrpSpPr>
            <p:grpSpPr bwMode="auto">
              <a:xfrm>
                <a:off x="2783" y="2024"/>
                <a:ext cx="97" cy="165"/>
                <a:chOff x="2518" y="2024"/>
                <a:chExt cx="97" cy="165"/>
              </a:xfrm>
            </p:grpSpPr>
            <p:sp>
              <p:nvSpPr>
                <p:cNvPr id="36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58" name="Group 78"/>
              <p:cNvGrpSpPr>
                <a:grpSpLocks/>
              </p:cNvGrpSpPr>
              <p:nvPr/>
            </p:nvGrpSpPr>
            <p:grpSpPr bwMode="auto">
              <a:xfrm>
                <a:off x="3055" y="2024"/>
                <a:ext cx="97" cy="165"/>
                <a:chOff x="2518" y="2024"/>
                <a:chExt cx="97" cy="165"/>
              </a:xfrm>
            </p:grpSpPr>
            <p:sp>
              <p:nvSpPr>
                <p:cNvPr id="34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5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59" name="Group 81"/>
              <p:cNvGrpSpPr>
                <a:grpSpLocks/>
              </p:cNvGrpSpPr>
              <p:nvPr/>
            </p:nvGrpSpPr>
            <p:grpSpPr bwMode="auto">
              <a:xfrm>
                <a:off x="3327" y="2024"/>
                <a:ext cx="97" cy="165"/>
                <a:chOff x="2518" y="2024"/>
                <a:chExt cx="97" cy="165"/>
              </a:xfrm>
            </p:grpSpPr>
            <p:sp>
              <p:nvSpPr>
                <p:cNvPr id="32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60" name="Group 84"/>
              <p:cNvGrpSpPr>
                <a:grpSpLocks/>
              </p:cNvGrpSpPr>
              <p:nvPr/>
            </p:nvGrpSpPr>
            <p:grpSpPr bwMode="auto">
              <a:xfrm>
                <a:off x="3599" y="2024"/>
                <a:ext cx="97" cy="165"/>
                <a:chOff x="2518" y="2024"/>
                <a:chExt cx="97" cy="165"/>
              </a:xfrm>
            </p:grpSpPr>
            <p:sp>
              <p:nvSpPr>
                <p:cNvPr id="30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61" name="Group 87"/>
              <p:cNvGrpSpPr>
                <a:grpSpLocks/>
              </p:cNvGrpSpPr>
              <p:nvPr/>
            </p:nvGrpSpPr>
            <p:grpSpPr bwMode="auto">
              <a:xfrm>
                <a:off x="3872" y="2024"/>
                <a:ext cx="97" cy="165"/>
                <a:chOff x="2518" y="2024"/>
                <a:chExt cx="97" cy="165"/>
              </a:xfrm>
            </p:grpSpPr>
            <p:sp>
              <p:nvSpPr>
                <p:cNvPr id="28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29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0062" name="Group 90"/>
              <p:cNvGrpSpPr>
                <a:grpSpLocks/>
              </p:cNvGrpSpPr>
              <p:nvPr/>
            </p:nvGrpSpPr>
            <p:grpSpPr bwMode="auto">
              <a:xfrm>
                <a:off x="4144" y="2024"/>
                <a:ext cx="97" cy="165"/>
                <a:chOff x="2518" y="2024"/>
                <a:chExt cx="97" cy="165"/>
              </a:xfrm>
            </p:grpSpPr>
            <p:sp>
              <p:nvSpPr>
                <p:cNvPr id="26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2518" y="202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27" name="Line 92"/>
                <p:cNvSpPr>
                  <a:spLocks noChangeShapeType="1"/>
                </p:cNvSpPr>
                <p:nvPr/>
              </p:nvSpPr>
              <p:spPr bwMode="auto">
                <a:xfrm flipH="1">
                  <a:off x="2525" y="2098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</p:grpSp>
      <p:grpSp>
        <p:nvGrpSpPr>
          <p:cNvPr id="50182" name="Group 158"/>
          <p:cNvGrpSpPr>
            <a:grpSpLocks/>
          </p:cNvGrpSpPr>
          <p:nvPr/>
        </p:nvGrpSpPr>
        <p:grpSpPr bwMode="auto">
          <a:xfrm>
            <a:off x="3719513" y="5049838"/>
            <a:ext cx="2995612" cy="1593850"/>
            <a:chOff x="2517" y="2836"/>
            <a:chExt cx="1887" cy="1004"/>
          </a:xfrm>
        </p:grpSpPr>
        <p:grpSp>
          <p:nvGrpSpPr>
            <p:cNvPr id="39984" name="Group 148"/>
            <p:cNvGrpSpPr>
              <a:grpSpLocks/>
            </p:cNvGrpSpPr>
            <p:nvPr/>
          </p:nvGrpSpPr>
          <p:grpSpPr bwMode="auto">
            <a:xfrm>
              <a:off x="2517" y="2927"/>
              <a:ext cx="1887" cy="735"/>
              <a:chOff x="2517" y="2927"/>
              <a:chExt cx="1887" cy="735"/>
            </a:xfrm>
          </p:grpSpPr>
          <p:grpSp>
            <p:nvGrpSpPr>
              <p:cNvPr id="39993" name="Group 94"/>
              <p:cNvGrpSpPr>
                <a:grpSpLocks/>
              </p:cNvGrpSpPr>
              <p:nvPr/>
            </p:nvGrpSpPr>
            <p:grpSpPr bwMode="auto">
              <a:xfrm>
                <a:off x="2517" y="3347"/>
                <a:ext cx="1723" cy="165"/>
                <a:chOff x="2518" y="2024"/>
                <a:chExt cx="1723" cy="165"/>
              </a:xfrm>
            </p:grpSpPr>
            <p:grpSp>
              <p:nvGrpSpPr>
                <p:cNvPr id="40025" name="Group 95"/>
                <p:cNvGrpSpPr>
                  <a:grpSpLocks/>
                </p:cNvGrpSpPr>
                <p:nvPr/>
              </p:nvGrpSpPr>
              <p:grpSpPr bwMode="auto">
                <a:xfrm>
                  <a:off x="2518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31" name="Lin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2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26" name="Group 98"/>
                <p:cNvGrpSpPr>
                  <a:grpSpLocks/>
                </p:cNvGrpSpPr>
                <p:nvPr/>
              </p:nvGrpSpPr>
              <p:grpSpPr bwMode="auto">
                <a:xfrm>
                  <a:off x="2783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29" name="Lin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30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27" name="Group 101"/>
                <p:cNvGrpSpPr>
                  <a:grpSpLocks/>
                </p:cNvGrpSpPr>
                <p:nvPr/>
              </p:nvGrpSpPr>
              <p:grpSpPr bwMode="auto">
                <a:xfrm>
                  <a:off x="3055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27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8" name="Line 1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28" name="Group 104"/>
                <p:cNvGrpSpPr>
                  <a:grpSpLocks/>
                </p:cNvGrpSpPr>
                <p:nvPr/>
              </p:nvGrpSpPr>
              <p:grpSpPr bwMode="auto">
                <a:xfrm>
                  <a:off x="3327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25" name="Line 10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6" name="Line 10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29" name="Group 107"/>
                <p:cNvGrpSpPr>
                  <a:grpSpLocks/>
                </p:cNvGrpSpPr>
                <p:nvPr/>
              </p:nvGrpSpPr>
              <p:grpSpPr bwMode="auto">
                <a:xfrm>
                  <a:off x="3599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23" name="Line 10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4" name="Line 10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30" name="Group 110"/>
                <p:cNvGrpSpPr>
                  <a:grpSpLocks/>
                </p:cNvGrpSpPr>
                <p:nvPr/>
              </p:nvGrpSpPr>
              <p:grpSpPr bwMode="auto">
                <a:xfrm>
                  <a:off x="3872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21" name="Line 1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2" name="Line 1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31" name="Group 113"/>
                <p:cNvGrpSpPr>
                  <a:grpSpLocks/>
                </p:cNvGrpSpPr>
                <p:nvPr/>
              </p:nvGrpSpPr>
              <p:grpSpPr bwMode="auto">
                <a:xfrm>
                  <a:off x="4144" y="2024"/>
                  <a:ext cx="97" cy="165"/>
                  <a:chOff x="2518" y="2024"/>
                  <a:chExt cx="97" cy="165"/>
                </a:xfrm>
              </p:grpSpPr>
              <p:sp>
                <p:nvSpPr>
                  <p:cNvPr id="119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18" y="2024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20" name="Line 1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25" y="2098"/>
                    <a:ext cx="9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39994" name="Group 117"/>
              <p:cNvGrpSpPr>
                <a:grpSpLocks/>
              </p:cNvGrpSpPr>
              <p:nvPr/>
            </p:nvGrpSpPr>
            <p:grpSpPr bwMode="auto">
              <a:xfrm>
                <a:off x="2591" y="2927"/>
                <a:ext cx="1813" cy="735"/>
                <a:chOff x="2700" y="5184"/>
                <a:chExt cx="3600" cy="1248"/>
              </a:xfrm>
            </p:grpSpPr>
            <p:grpSp>
              <p:nvGrpSpPr>
                <p:cNvPr id="39995" name="Group 118"/>
                <p:cNvGrpSpPr>
                  <a:grpSpLocks/>
                </p:cNvGrpSpPr>
                <p:nvPr/>
              </p:nvGrpSpPr>
              <p:grpSpPr bwMode="auto">
                <a:xfrm>
                  <a:off x="270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109" name="Freeform 119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39996" name="Group 122"/>
                <p:cNvGrpSpPr>
                  <a:grpSpLocks/>
                </p:cNvGrpSpPr>
                <p:nvPr/>
              </p:nvGrpSpPr>
              <p:grpSpPr bwMode="auto">
                <a:xfrm>
                  <a:off x="324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106" name="Freeform 123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39997" name="Group 126"/>
                <p:cNvGrpSpPr>
                  <a:grpSpLocks/>
                </p:cNvGrpSpPr>
                <p:nvPr/>
              </p:nvGrpSpPr>
              <p:grpSpPr bwMode="auto">
                <a:xfrm>
                  <a:off x="378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103" name="Freeform 127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4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5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39998" name="Group 130"/>
                <p:cNvGrpSpPr>
                  <a:grpSpLocks/>
                </p:cNvGrpSpPr>
                <p:nvPr/>
              </p:nvGrpSpPr>
              <p:grpSpPr bwMode="auto">
                <a:xfrm>
                  <a:off x="432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100" name="Freeform 131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1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2" name="Line 133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39999" name="Group 134"/>
                <p:cNvGrpSpPr>
                  <a:grpSpLocks/>
                </p:cNvGrpSpPr>
                <p:nvPr/>
              </p:nvGrpSpPr>
              <p:grpSpPr bwMode="auto">
                <a:xfrm>
                  <a:off x="486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97" name="Freeform 135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8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9" name="Line 137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00" name="Group 138"/>
                <p:cNvGrpSpPr>
                  <a:grpSpLocks/>
                </p:cNvGrpSpPr>
                <p:nvPr/>
              </p:nvGrpSpPr>
              <p:grpSpPr bwMode="auto">
                <a:xfrm>
                  <a:off x="540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94" name="Freeform 139"/>
                  <p:cNvSpPr>
                    <a:spLocks/>
                  </p:cNvSpPr>
                  <p:nvPr/>
                </p:nvSpPr>
                <p:spPr bwMode="auto">
                  <a:xfrm>
                    <a:off x="3600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5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3600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6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40001" name="Group 142"/>
                <p:cNvGrpSpPr>
                  <a:grpSpLocks/>
                </p:cNvGrpSpPr>
                <p:nvPr/>
              </p:nvGrpSpPr>
              <p:grpSpPr bwMode="auto">
                <a:xfrm>
                  <a:off x="5940" y="5496"/>
                  <a:ext cx="360" cy="936"/>
                  <a:chOff x="3600" y="3780"/>
                  <a:chExt cx="360" cy="936"/>
                </a:xfrm>
              </p:grpSpPr>
              <p:sp>
                <p:nvSpPr>
                  <p:cNvPr id="91" name="Freeform 143"/>
                  <p:cNvSpPr>
                    <a:spLocks/>
                  </p:cNvSpPr>
                  <p:nvPr/>
                </p:nvSpPr>
                <p:spPr bwMode="auto">
                  <a:xfrm>
                    <a:off x="3614" y="4093"/>
                    <a:ext cx="346" cy="31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360" y="0"/>
                      </a:cxn>
                      <a:cxn ang="0">
                        <a:pos x="180" y="15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360" h="156">
                        <a:moveTo>
                          <a:pt x="0" y="0"/>
                        </a:moveTo>
                        <a:lnTo>
                          <a:pt x="360" y="0"/>
                        </a:lnTo>
                        <a:lnTo>
                          <a:pt x="180" y="15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2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3614" y="4404"/>
                    <a:ext cx="346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93" name="Line 145"/>
                  <p:cNvSpPr>
                    <a:spLocks noChangeShapeType="1"/>
                  </p:cNvSpPr>
                  <p:nvPr/>
                </p:nvSpPr>
                <p:spPr bwMode="auto">
                  <a:xfrm>
                    <a:off x="3781" y="3780"/>
                    <a:ext cx="0" cy="93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89" name="Line 146"/>
                <p:cNvSpPr>
                  <a:spLocks noChangeShapeType="1"/>
                </p:cNvSpPr>
                <p:nvPr/>
              </p:nvSpPr>
              <p:spPr bwMode="auto">
                <a:xfrm>
                  <a:off x="2881" y="5496"/>
                  <a:ext cx="3239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90" name="Line 147"/>
                <p:cNvSpPr>
                  <a:spLocks noChangeShapeType="1"/>
                </p:cNvSpPr>
                <p:nvPr/>
              </p:nvSpPr>
              <p:spPr bwMode="auto">
                <a:xfrm>
                  <a:off x="4501" y="5184"/>
                  <a:ext cx="0" cy="31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72" name="Rectangle 149"/>
            <p:cNvSpPr>
              <a:spLocks noChangeArrowheads="1"/>
            </p:cNvSpPr>
            <p:nvPr/>
          </p:nvSpPr>
          <p:spPr bwMode="auto">
            <a:xfrm>
              <a:off x="2562" y="3607"/>
              <a:ext cx="26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800" b="1"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a 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3" name="Rectangle 150"/>
            <p:cNvSpPr>
              <a:spLocks noChangeArrowheads="1"/>
            </p:cNvSpPr>
            <p:nvPr/>
          </p:nvSpPr>
          <p:spPr bwMode="auto">
            <a:xfrm>
              <a:off x="2873" y="360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b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4" name="Rectangle 151"/>
            <p:cNvSpPr>
              <a:spLocks noChangeArrowheads="1"/>
            </p:cNvSpPr>
            <p:nvPr/>
          </p:nvSpPr>
          <p:spPr bwMode="auto">
            <a:xfrm>
              <a:off x="3152" y="3603"/>
              <a:ext cx="1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c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5" name="Rectangle 152"/>
            <p:cNvSpPr>
              <a:spLocks noChangeArrowheads="1"/>
            </p:cNvSpPr>
            <p:nvPr/>
          </p:nvSpPr>
          <p:spPr bwMode="auto">
            <a:xfrm>
              <a:off x="3379" y="3607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d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6" name="Rectangle 153"/>
            <p:cNvSpPr>
              <a:spLocks noChangeArrowheads="1"/>
            </p:cNvSpPr>
            <p:nvPr/>
          </p:nvSpPr>
          <p:spPr bwMode="auto">
            <a:xfrm>
              <a:off x="3651" y="3603"/>
              <a:ext cx="18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e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7" name="Rectangle 154"/>
            <p:cNvSpPr>
              <a:spLocks noChangeArrowheads="1"/>
            </p:cNvSpPr>
            <p:nvPr/>
          </p:nvSpPr>
          <p:spPr bwMode="auto">
            <a:xfrm>
              <a:off x="3941" y="3607"/>
              <a:ext cx="1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f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8" name="Rectangle 155"/>
            <p:cNvSpPr>
              <a:spLocks noChangeArrowheads="1"/>
            </p:cNvSpPr>
            <p:nvPr/>
          </p:nvSpPr>
          <p:spPr bwMode="auto">
            <a:xfrm>
              <a:off x="4195" y="360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g</a:t>
              </a:r>
              <a:endParaRPr lang="zh-CN" altLang="en-US" sz="1800" b="1"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79" name="Rectangle 156"/>
            <p:cNvSpPr>
              <a:spLocks noChangeArrowheads="1"/>
            </p:cNvSpPr>
            <p:nvPr/>
          </p:nvSpPr>
          <p:spPr bwMode="auto">
            <a:xfrm>
              <a:off x="3470" y="2836"/>
              <a:ext cx="4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1800" b="1"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rPr>
                <a:t>com</a:t>
              </a:r>
            </a:p>
          </p:txBody>
        </p:sp>
      </p:grpSp>
      <p:grpSp>
        <p:nvGrpSpPr>
          <p:cNvPr id="50200" name="Group 179"/>
          <p:cNvGrpSpPr>
            <a:grpSpLocks/>
          </p:cNvGrpSpPr>
          <p:nvPr/>
        </p:nvGrpSpPr>
        <p:grpSpPr bwMode="auto">
          <a:xfrm>
            <a:off x="2020888" y="2111375"/>
            <a:ext cx="2347912" cy="1317625"/>
            <a:chOff x="1356" y="981"/>
            <a:chExt cx="1479" cy="830"/>
          </a:xfrm>
        </p:grpSpPr>
        <p:grpSp>
          <p:nvGrpSpPr>
            <p:cNvPr id="39947" name="Group 60"/>
            <p:cNvGrpSpPr>
              <a:grpSpLocks/>
            </p:cNvGrpSpPr>
            <p:nvPr/>
          </p:nvGrpSpPr>
          <p:grpSpPr bwMode="auto">
            <a:xfrm>
              <a:off x="1356" y="981"/>
              <a:ext cx="617" cy="830"/>
              <a:chOff x="2895" y="922"/>
              <a:chExt cx="617" cy="830"/>
            </a:xfrm>
          </p:grpSpPr>
          <p:sp>
            <p:nvSpPr>
              <p:cNvPr id="155" name="Rectangle 42"/>
              <p:cNvSpPr>
                <a:spLocks noChangeArrowheads="1"/>
              </p:cNvSpPr>
              <p:nvPr/>
            </p:nvSpPr>
            <p:spPr bwMode="auto">
              <a:xfrm>
                <a:off x="2925" y="935"/>
                <a:ext cx="576" cy="81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tIns="0"/>
              <a:lstStyle/>
              <a:p>
                <a:pPr algn="just">
                  <a:defRPr/>
                </a:pPr>
                <a:r>
                  <a:rPr lang="zh-CN" altLang="en-US" sz="1000" b="1">
                    <a:latin typeface="Times New Roman" pitchFamily="18" charset="0"/>
                    <a:ea typeface="+mn-ea"/>
                    <a:cs typeface="Times New Roman" pitchFamily="18" charset="0"/>
                  </a:rPr>
                  <a:t>     </a:t>
                </a:r>
                <a:r>
                  <a:rPr lang="en-US" altLang="zh-CN" sz="1000" b="1">
                    <a:latin typeface="Times New Roman" pitchFamily="18" charset="0"/>
                    <a:ea typeface="+mn-ea"/>
                    <a:cs typeface="Times New Roman" pitchFamily="18" charset="0"/>
                  </a:rPr>
                  <a:t>         </a:t>
                </a:r>
              </a:p>
              <a:p>
                <a:pPr algn="just">
                  <a:defRPr/>
                </a:pPr>
                <a:r>
                  <a:rPr lang="en-US" altLang="zh-CN" sz="1000" b="1">
                    <a:latin typeface="Times New Roman" pitchFamily="18" charset="0"/>
                    <a:ea typeface="+mn-ea"/>
                    <a:cs typeface="Times New Roman" pitchFamily="18" charset="0"/>
                  </a:rPr>
                  <a:t>  </a:t>
                </a:r>
              </a:p>
              <a:p>
                <a:pPr algn="just">
                  <a:defRPr/>
                </a:pPr>
                <a:r>
                  <a:rPr lang="en-US" altLang="zh-CN" sz="1000" b="1">
                    <a:latin typeface="Times New Roman" pitchFamily="18" charset="0"/>
                    <a:ea typeface="+mn-ea"/>
                    <a:cs typeface="Times New Roman" pitchFamily="18" charset="0"/>
                  </a:rPr>
                  <a:t>                  </a:t>
                </a:r>
                <a:endParaRPr lang="en-US" altLang="zh-CN" sz="1800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9969" name="Group 52"/>
              <p:cNvGrpSpPr>
                <a:grpSpLocks/>
              </p:cNvGrpSpPr>
              <p:nvPr/>
            </p:nvGrpSpPr>
            <p:grpSpPr bwMode="auto">
              <a:xfrm>
                <a:off x="3061" y="1117"/>
                <a:ext cx="281" cy="453"/>
                <a:chOff x="3061" y="1117"/>
                <a:chExt cx="281" cy="453"/>
              </a:xfrm>
            </p:grpSpPr>
            <p:sp>
              <p:nvSpPr>
                <p:cNvPr id="164" name="Line 44"/>
                <p:cNvSpPr>
                  <a:spLocks noChangeShapeType="1"/>
                </p:cNvSpPr>
                <p:nvPr/>
              </p:nvSpPr>
              <p:spPr bwMode="auto">
                <a:xfrm>
                  <a:off x="3107" y="1117"/>
                  <a:ext cx="190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65" name="Line 45"/>
                <p:cNvSpPr>
                  <a:spLocks noChangeShapeType="1"/>
                </p:cNvSpPr>
                <p:nvPr/>
              </p:nvSpPr>
              <p:spPr bwMode="auto">
                <a:xfrm>
                  <a:off x="3061" y="1145"/>
                  <a:ext cx="0" cy="14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66" name="Line 46"/>
                <p:cNvSpPr>
                  <a:spLocks noChangeShapeType="1"/>
                </p:cNvSpPr>
                <p:nvPr/>
              </p:nvSpPr>
              <p:spPr bwMode="auto">
                <a:xfrm>
                  <a:off x="3342" y="1145"/>
                  <a:ext cx="0" cy="14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67" name="Line 47"/>
                <p:cNvSpPr>
                  <a:spLocks noChangeShapeType="1"/>
                </p:cNvSpPr>
                <p:nvPr/>
              </p:nvSpPr>
              <p:spPr bwMode="auto">
                <a:xfrm>
                  <a:off x="3107" y="1344"/>
                  <a:ext cx="181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68" name="Line 48"/>
                <p:cNvSpPr>
                  <a:spLocks noChangeShapeType="1"/>
                </p:cNvSpPr>
                <p:nvPr/>
              </p:nvSpPr>
              <p:spPr bwMode="auto">
                <a:xfrm>
                  <a:off x="3061" y="1389"/>
                  <a:ext cx="0" cy="14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69" name="Line 50"/>
                <p:cNvSpPr>
                  <a:spLocks noChangeShapeType="1"/>
                </p:cNvSpPr>
                <p:nvPr/>
              </p:nvSpPr>
              <p:spPr bwMode="auto">
                <a:xfrm>
                  <a:off x="3342" y="1389"/>
                  <a:ext cx="0" cy="147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70" name="Line 51"/>
                <p:cNvSpPr>
                  <a:spLocks noChangeShapeType="1"/>
                </p:cNvSpPr>
                <p:nvPr/>
              </p:nvSpPr>
              <p:spPr bwMode="auto">
                <a:xfrm>
                  <a:off x="3107" y="1570"/>
                  <a:ext cx="190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39970" name="Rectangle 53"/>
              <p:cNvSpPr>
                <a:spLocks noChangeArrowheads="1"/>
              </p:cNvSpPr>
              <p:nvPr/>
            </p:nvSpPr>
            <p:spPr bwMode="auto">
              <a:xfrm>
                <a:off x="3092" y="922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a</a:t>
                </a:r>
              </a:p>
            </p:txBody>
          </p:sp>
          <p:sp>
            <p:nvSpPr>
              <p:cNvPr id="158" name="Rectangle 54"/>
              <p:cNvSpPr>
                <a:spLocks noChangeArrowheads="1"/>
              </p:cNvSpPr>
              <p:nvPr/>
            </p:nvSpPr>
            <p:spPr bwMode="auto">
              <a:xfrm>
                <a:off x="3334" y="1117"/>
                <a:ext cx="17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400" b="1">
                    <a:latin typeface="Times New Roman" pitchFamily="18" charset="0"/>
                    <a:ea typeface="+mn-ea"/>
                    <a:cs typeface="Times New Roman" pitchFamily="18" charset="0"/>
                  </a:rPr>
                  <a:t>b</a:t>
                </a:r>
                <a:endParaRPr lang="zh-CN" altLang="en-US" sz="1400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59" name="Rectangle 55"/>
              <p:cNvSpPr>
                <a:spLocks noChangeArrowheads="1"/>
              </p:cNvSpPr>
              <p:nvPr/>
            </p:nvSpPr>
            <p:spPr bwMode="auto">
              <a:xfrm>
                <a:off x="3334" y="1344"/>
                <a:ext cx="173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400" b="1">
                    <a:latin typeface="Times New Roman" pitchFamily="18" charset="0"/>
                    <a:ea typeface="+mn-ea"/>
                    <a:cs typeface="Times New Roman" pitchFamily="18" charset="0"/>
                  </a:rPr>
                  <a:t>c</a:t>
                </a:r>
                <a:endParaRPr lang="zh-CN" altLang="en-US" sz="1400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973" name="Rectangle 56"/>
              <p:cNvSpPr>
                <a:spLocks noChangeArrowheads="1"/>
              </p:cNvSpPr>
              <p:nvPr/>
            </p:nvSpPr>
            <p:spPr bwMode="auto">
              <a:xfrm>
                <a:off x="3107" y="156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d</a:t>
                </a:r>
              </a:p>
            </p:txBody>
          </p:sp>
          <p:sp>
            <p:nvSpPr>
              <p:cNvPr id="39974" name="Rectangle 57"/>
              <p:cNvSpPr>
                <a:spLocks noChangeArrowheads="1"/>
              </p:cNvSpPr>
              <p:nvPr/>
            </p:nvSpPr>
            <p:spPr bwMode="auto">
              <a:xfrm>
                <a:off x="2895" y="1344"/>
                <a:ext cx="17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e</a:t>
                </a:r>
              </a:p>
            </p:txBody>
          </p:sp>
          <p:sp>
            <p:nvSpPr>
              <p:cNvPr id="162" name="Rectangle 58"/>
              <p:cNvSpPr>
                <a:spLocks noChangeArrowheads="1"/>
              </p:cNvSpPr>
              <p:nvPr/>
            </p:nvSpPr>
            <p:spPr bwMode="auto">
              <a:xfrm>
                <a:off x="2908" y="1117"/>
                <a:ext cx="154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400" b="1">
                    <a:latin typeface="Times New Roman" pitchFamily="18" charset="0"/>
                    <a:ea typeface="+mn-ea"/>
                    <a:cs typeface="Times New Roman" pitchFamily="18" charset="0"/>
                  </a:rPr>
                  <a:t>f</a:t>
                </a:r>
                <a:endParaRPr lang="zh-CN" altLang="en-US" sz="1400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976" name="Rectangle 59"/>
              <p:cNvSpPr>
                <a:spLocks noChangeArrowheads="1"/>
              </p:cNvSpPr>
              <p:nvPr/>
            </p:nvSpPr>
            <p:spPr bwMode="auto">
              <a:xfrm>
                <a:off x="3107" y="1152"/>
                <a:ext cx="17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g</a:t>
                </a:r>
              </a:p>
            </p:txBody>
          </p:sp>
        </p:grpSp>
        <p:grpSp>
          <p:nvGrpSpPr>
            <p:cNvPr id="39948" name="Group 178"/>
            <p:cNvGrpSpPr>
              <a:grpSpLocks/>
            </p:cNvGrpSpPr>
            <p:nvPr/>
          </p:nvGrpSpPr>
          <p:grpSpPr bwMode="auto">
            <a:xfrm>
              <a:off x="2218" y="981"/>
              <a:ext cx="617" cy="830"/>
              <a:chOff x="2218" y="981"/>
              <a:chExt cx="617" cy="830"/>
            </a:xfrm>
          </p:grpSpPr>
          <p:grpSp>
            <p:nvGrpSpPr>
              <p:cNvPr id="39949" name="Group 159"/>
              <p:cNvGrpSpPr>
                <a:grpSpLocks/>
              </p:cNvGrpSpPr>
              <p:nvPr/>
            </p:nvGrpSpPr>
            <p:grpSpPr bwMode="auto">
              <a:xfrm>
                <a:off x="2218" y="981"/>
                <a:ext cx="617" cy="830"/>
                <a:chOff x="2895" y="922"/>
                <a:chExt cx="617" cy="830"/>
              </a:xfrm>
            </p:grpSpPr>
            <p:sp>
              <p:nvSpPr>
                <p:cNvPr id="139" name="Rectangle 160"/>
                <p:cNvSpPr>
                  <a:spLocks noChangeArrowheads="1"/>
                </p:cNvSpPr>
                <p:nvPr/>
              </p:nvSpPr>
              <p:spPr bwMode="auto">
                <a:xfrm>
                  <a:off x="2925" y="935"/>
                  <a:ext cx="576" cy="811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tIns="0"/>
                <a:lstStyle/>
                <a:p>
                  <a:pPr algn="just">
                    <a:defRPr/>
                  </a:pPr>
                  <a:r>
                    <a:rPr lang="zh-CN" altLang="en-US" sz="10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     </a:t>
                  </a:r>
                  <a:r>
                    <a:rPr lang="en-US" altLang="zh-CN" sz="10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         </a:t>
                  </a:r>
                </a:p>
                <a:p>
                  <a:pPr algn="just">
                    <a:defRPr/>
                  </a:pPr>
                  <a:r>
                    <a:rPr lang="en-US" altLang="zh-CN" sz="10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  </a:t>
                  </a:r>
                </a:p>
                <a:p>
                  <a:pPr algn="just">
                    <a:defRPr/>
                  </a:pPr>
                  <a:r>
                    <a:rPr lang="en-US" altLang="zh-CN" sz="10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                  </a:t>
                  </a:r>
                  <a:endParaRPr lang="en-US" altLang="zh-CN" sz="1800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grpSp>
              <p:nvGrpSpPr>
                <p:cNvPr id="39953" name="Group 161"/>
                <p:cNvGrpSpPr>
                  <a:grpSpLocks/>
                </p:cNvGrpSpPr>
                <p:nvPr/>
              </p:nvGrpSpPr>
              <p:grpSpPr bwMode="auto">
                <a:xfrm>
                  <a:off x="3061" y="1117"/>
                  <a:ext cx="281" cy="453"/>
                  <a:chOff x="3061" y="1117"/>
                  <a:chExt cx="281" cy="453"/>
                </a:xfrm>
              </p:grpSpPr>
              <p:sp>
                <p:nvSpPr>
                  <p:cNvPr id="148" name="Line 162"/>
                  <p:cNvSpPr>
                    <a:spLocks noChangeShapeType="1"/>
                  </p:cNvSpPr>
                  <p:nvPr/>
                </p:nvSpPr>
                <p:spPr bwMode="auto">
                  <a:xfrm>
                    <a:off x="3107" y="1117"/>
                    <a:ext cx="19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49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3061" y="1145"/>
                    <a:ext cx="0" cy="147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50" name="Line 164"/>
                  <p:cNvSpPr>
                    <a:spLocks noChangeShapeType="1"/>
                  </p:cNvSpPr>
                  <p:nvPr/>
                </p:nvSpPr>
                <p:spPr bwMode="auto">
                  <a:xfrm>
                    <a:off x="3342" y="1145"/>
                    <a:ext cx="0" cy="147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51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3107" y="1344"/>
                    <a:ext cx="181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52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3061" y="1389"/>
                    <a:ext cx="0" cy="147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53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3342" y="1389"/>
                    <a:ext cx="0" cy="147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54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3107" y="1570"/>
                    <a:ext cx="190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b="1">
                      <a:latin typeface="Times New Roman" pitchFamily="18" charset="0"/>
                      <a:ea typeface="+mn-ea"/>
                      <a:cs typeface="Times New Roman" pitchFamily="18" charset="0"/>
                    </a:endParaRPr>
                  </a:p>
                </p:txBody>
              </p:sp>
            </p:grpSp>
            <p:sp>
              <p:nvSpPr>
                <p:cNvPr id="39954" name="Rectangle 169"/>
                <p:cNvSpPr>
                  <a:spLocks noChangeArrowheads="1"/>
                </p:cNvSpPr>
                <p:nvPr/>
              </p:nvSpPr>
              <p:spPr bwMode="auto">
                <a:xfrm>
                  <a:off x="3092" y="922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</a:p>
              </p:txBody>
            </p:sp>
            <p:sp>
              <p:nvSpPr>
                <p:cNvPr id="142" name="Rectangle 170"/>
                <p:cNvSpPr>
                  <a:spLocks noChangeArrowheads="1"/>
                </p:cNvSpPr>
                <p:nvPr/>
              </p:nvSpPr>
              <p:spPr bwMode="auto">
                <a:xfrm>
                  <a:off x="3334" y="1117"/>
                  <a:ext cx="178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b</a:t>
                  </a:r>
                  <a:endParaRPr lang="zh-CN" altLang="en-US" sz="1400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43" name="Rectangle 171"/>
                <p:cNvSpPr>
                  <a:spLocks noChangeArrowheads="1"/>
                </p:cNvSpPr>
                <p:nvPr/>
              </p:nvSpPr>
              <p:spPr bwMode="auto">
                <a:xfrm>
                  <a:off x="3334" y="1344"/>
                  <a:ext cx="173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 dirty="0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c</a:t>
                  </a:r>
                  <a:endParaRPr lang="zh-CN" altLang="en-US" sz="1400" b="1" dirty="0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9957" name="Rectangle 172"/>
                <p:cNvSpPr>
                  <a:spLocks noChangeArrowheads="1"/>
                </p:cNvSpPr>
                <p:nvPr/>
              </p:nvSpPr>
              <p:spPr bwMode="auto">
                <a:xfrm>
                  <a:off x="3107" y="1560"/>
                  <a:ext cx="178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b="1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</a:p>
              </p:txBody>
            </p:sp>
            <p:sp>
              <p:nvSpPr>
                <p:cNvPr id="39958" name="Rectangle 173"/>
                <p:cNvSpPr>
                  <a:spLocks noChangeArrowheads="1"/>
                </p:cNvSpPr>
                <p:nvPr/>
              </p:nvSpPr>
              <p:spPr bwMode="auto">
                <a:xfrm>
                  <a:off x="2895" y="1344"/>
                  <a:ext cx="173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b="1">
                      <a:latin typeface="Times New Roman" pitchFamily="18" charset="0"/>
                      <a:cs typeface="Times New Roman" pitchFamily="18" charset="0"/>
                    </a:rPr>
                    <a:t>e</a:t>
                  </a:r>
                </a:p>
              </p:txBody>
            </p:sp>
            <p:sp>
              <p:nvSpPr>
                <p:cNvPr id="146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08" y="1117"/>
                  <a:ext cx="154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1400" b="1">
                      <a:latin typeface="Times New Roman" pitchFamily="18" charset="0"/>
                      <a:ea typeface="+mn-ea"/>
                      <a:cs typeface="Times New Roman" pitchFamily="18" charset="0"/>
                    </a:rPr>
                    <a:t>f</a:t>
                  </a:r>
                  <a:endParaRPr lang="zh-CN" altLang="en-US" sz="1400" b="1">
                    <a:latin typeface="Times New Roman" pitchFamily="18" charset="0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9960" name="Rectangle 175"/>
                <p:cNvSpPr>
                  <a:spLocks noChangeArrowheads="1"/>
                </p:cNvSpPr>
                <p:nvPr/>
              </p:nvSpPr>
              <p:spPr bwMode="auto">
                <a:xfrm>
                  <a:off x="3107" y="1152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b="1">
                      <a:latin typeface="Times New Roman" pitchFamily="18" charset="0"/>
                      <a:cs typeface="Times New Roman" pitchFamily="18" charset="0"/>
                    </a:rPr>
                    <a:t>g</a:t>
                  </a:r>
                </a:p>
              </p:txBody>
            </p:sp>
          </p:grpSp>
          <p:sp>
            <p:nvSpPr>
              <p:cNvPr id="137" name="Oval 176"/>
              <p:cNvSpPr>
                <a:spLocks noChangeArrowheads="1"/>
              </p:cNvSpPr>
              <p:nvPr/>
            </p:nvSpPr>
            <p:spPr bwMode="auto">
              <a:xfrm>
                <a:off x="2715" y="1594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951" name="Rectangle 177"/>
              <p:cNvSpPr>
                <a:spLocks noChangeArrowheads="1"/>
              </p:cNvSpPr>
              <p:nvPr/>
            </p:nvSpPr>
            <p:spPr bwMode="auto">
              <a:xfrm>
                <a:off x="2657" y="1616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cs typeface="Times New Roman" pitchFamily="18" charset="0"/>
                  </a:rPr>
                  <a:t>h</a:t>
                </a:r>
              </a:p>
            </p:txBody>
          </p:sp>
        </p:grpSp>
      </p:grpSp>
      <p:sp>
        <p:nvSpPr>
          <p:cNvPr id="39946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1"/>
          <p:cNvSpPr>
            <a:spLocks noChangeArrowheads="1"/>
          </p:cNvSpPr>
          <p:nvPr/>
        </p:nvSpPr>
        <p:spPr bwMode="auto">
          <a:xfrm>
            <a:off x="357188" y="214313"/>
            <a:ext cx="6786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）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BCD—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共阴极七段字符显示译码器</a:t>
            </a:r>
            <a:endParaRPr lang="zh-CN" altLang="en-US" sz="2400">
              <a:solidFill>
                <a:srgbClr val="0000FF"/>
              </a:solidFill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28625" y="6810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将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BCD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码翻译出来，并控制数码管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直观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地显示。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214438" y="1895475"/>
            <a:ext cx="5561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输入：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四位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8421BCD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码，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/>
          </a:p>
        </p:txBody>
      </p:sp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1214438" y="2428875"/>
            <a:ext cx="6143625" cy="1000125"/>
            <a:chOff x="1214414" y="2000240"/>
            <a:chExt cx="6143668" cy="1000132"/>
          </a:xfrm>
        </p:grpSpPr>
        <p:sp>
          <p:nvSpPr>
            <p:cNvPr id="40994" name="矩形 4"/>
            <p:cNvSpPr>
              <a:spLocks noChangeArrowheads="1"/>
            </p:cNvSpPr>
            <p:nvPr/>
          </p:nvSpPr>
          <p:spPr bwMode="auto">
            <a:xfrm>
              <a:off x="1214414" y="2000240"/>
              <a:ext cx="5753538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输出：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共阴极数码管控制信号</a:t>
              </a:r>
              <a:r>
                <a:rPr kumimoji="1" lang="zh-CN" altLang="en-US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（段码）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  <a:endParaRPr lang="zh-CN" altLang="en-US" sz="2400"/>
            </a:p>
          </p:txBody>
        </p:sp>
        <p:sp>
          <p:nvSpPr>
            <p:cNvPr id="40995" name="Rectangle 217"/>
            <p:cNvSpPr>
              <a:spLocks noChangeArrowheads="1"/>
            </p:cNvSpPr>
            <p:nvPr/>
          </p:nvSpPr>
          <p:spPr bwMode="auto">
            <a:xfrm>
              <a:off x="3428992" y="2500306"/>
              <a:ext cx="781169" cy="456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 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0996" name="Rectangle 214"/>
            <p:cNvSpPr>
              <a:spLocks noChangeArrowheads="1"/>
            </p:cNvSpPr>
            <p:nvPr/>
          </p:nvSpPr>
          <p:spPr bwMode="auto">
            <a:xfrm>
              <a:off x="4786314" y="2500306"/>
              <a:ext cx="59619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40997" name="Rectangle 215"/>
            <p:cNvSpPr>
              <a:spLocks noChangeArrowheads="1"/>
            </p:cNvSpPr>
            <p:nvPr/>
          </p:nvSpPr>
          <p:spPr bwMode="auto">
            <a:xfrm>
              <a:off x="4357686" y="2500306"/>
              <a:ext cx="594547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40998" name="Rectangle 216"/>
            <p:cNvSpPr>
              <a:spLocks noChangeArrowheads="1"/>
            </p:cNvSpPr>
            <p:nvPr/>
          </p:nvSpPr>
          <p:spPr bwMode="auto">
            <a:xfrm>
              <a:off x="3929058" y="2500306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40999" name="Rectangle 218"/>
            <p:cNvSpPr>
              <a:spLocks noChangeArrowheads="1"/>
            </p:cNvSpPr>
            <p:nvPr/>
          </p:nvSpPr>
          <p:spPr bwMode="auto">
            <a:xfrm>
              <a:off x="3143240" y="2500306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1000" name="Rectangle 219"/>
            <p:cNvSpPr>
              <a:spLocks noChangeArrowheads="1"/>
            </p:cNvSpPr>
            <p:nvPr/>
          </p:nvSpPr>
          <p:spPr bwMode="auto">
            <a:xfrm>
              <a:off x="2714612" y="2500306"/>
              <a:ext cx="521880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41001" name="Rectangle 220"/>
            <p:cNvSpPr>
              <a:spLocks noChangeArrowheads="1"/>
            </p:cNvSpPr>
            <p:nvPr/>
          </p:nvSpPr>
          <p:spPr bwMode="auto">
            <a:xfrm>
              <a:off x="2285984" y="2500306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002" name="矩形 16"/>
            <p:cNvSpPr>
              <a:spLocks noChangeArrowheads="1"/>
            </p:cNvSpPr>
            <p:nvPr/>
          </p:nvSpPr>
          <p:spPr bwMode="auto">
            <a:xfrm>
              <a:off x="5317139" y="2538707"/>
              <a:ext cx="20409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高电平有效。</a:t>
              </a:r>
              <a:endParaRPr lang="zh-CN" altLang="en-US" sz="2400" b="1">
                <a:solidFill>
                  <a:srgbClr val="C00000"/>
                </a:solidFill>
              </a:endParaRPr>
            </a:p>
          </p:txBody>
        </p: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928688" y="1357313"/>
            <a:ext cx="3584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显示译码器的设计要求</a:t>
            </a:r>
            <a:endParaRPr lang="zh-CN" altLang="en-US" sz="2400">
              <a:solidFill>
                <a:srgbClr val="C00000"/>
              </a:solidFill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5" name="组合 46"/>
          <p:cNvGrpSpPr>
            <a:grpSpLocks/>
          </p:cNvGrpSpPr>
          <p:nvPr/>
        </p:nvGrpSpPr>
        <p:grpSpPr bwMode="auto">
          <a:xfrm>
            <a:off x="1276350" y="3786188"/>
            <a:ext cx="6296025" cy="2857500"/>
            <a:chOff x="1276179" y="3786190"/>
            <a:chExt cx="6296217" cy="2857520"/>
          </a:xfrm>
        </p:grpSpPr>
        <p:cxnSp>
          <p:nvCxnSpPr>
            <p:cNvPr id="21" name="直接箭头连接符 20"/>
            <p:cNvCxnSpPr/>
            <p:nvPr/>
          </p:nvCxnSpPr>
          <p:spPr>
            <a:xfrm>
              <a:off x="1857222" y="4429131"/>
              <a:ext cx="107159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1857222" y="4927610"/>
              <a:ext cx="107159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1857222" y="5427676"/>
              <a:ext cx="1071596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1857222" y="5927742"/>
              <a:ext cx="107159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786249" y="4143379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4786249" y="4498982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4786249" y="4857759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4786249" y="5213362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4786249" y="5572139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>
              <a:off x="4786249" y="5927742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>
              <a:off x="4786249" y="6286519"/>
              <a:ext cx="1071595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2928817" y="3786190"/>
              <a:ext cx="1857432" cy="2857520"/>
            </a:xfrm>
            <a:prstGeom prst="rect">
              <a:avLst/>
            </a:prstGeom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0981" name="Rectangle 217"/>
            <p:cNvSpPr>
              <a:spLocks noChangeArrowheads="1"/>
            </p:cNvSpPr>
            <p:nvPr/>
          </p:nvSpPr>
          <p:spPr bwMode="auto">
            <a:xfrm>
              <a:off x="4929190" y="4857760"/>
              <a:ext cx="781169" cy="456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18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 Y</a:t>
              </a:r>
              <a:r>
                <a:rPr lang="en-US" altLang="zh-CN" sz="18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0982" name="Rectangle 214"/>
            <p:cNvSpPr>
              <a:spLocks noChangeArrowheads="1"/>
            </p:cNvSpPr>
            <p:nvPr/>
          </p:nvSpPr>
          <p:spPr bwMode="auto">
            <a:xfrm>
              <a:off x="5072066" y="5929330"/>
              <a:ext cx="59619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40983" name="Rectangle 215"/>
            <p:cNvSpPr>
              <a:spLocks noChangeArrowheads="1"/>
            </p:cNvSpPr>
            <p:nvPr/>
          </p:nvSpPr>
          <p:spPr bwMode="auto">
            <a:xfrm>
              <a:off x="5049023" y="5572140"/>
              <a:ext cx="594547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40984" name="Rectangle 216"/>
            <p:cNvSpPr>
              <a:spLocks noChangeArrowheads="1"/>
            </p:cNvSpPr>
            <p:nvPr/>
          </p:nvSpPr>
          <p:spPr bwMode="auto">
            <a:xfrm>
              <a:off x="5072066" y="5214950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40985" name="Rectangle 218"/>
            <p:cNvSpPr>
              <a:spLocks noChangeArrowheads="1"/>
            </p:cNvSpPr>
            <p:nvPr/>
          </p:nvSpPr>
          <p:spPr bwMode="auto">
            <a:xfrm>
              <a:off x="5072066" y="4500570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0986" name="Rectangle 219"/>
            <p:cNvSpPr>
              <a:spLocks noChangeArrowheads="1"/>
            </p:cNvSpPr>
            <p:nvPr/>
          </p:nvSpPr>
          <p:spPr bwMode="auto">
            <a:xfrm>
              <a:off x="5072066" y="4143380"/>
              <a:ext cx="521880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40987" name="Rectangle 220"/>
            <p:cNvSpPr>
              <a:spLocks noChangeArrowheads="1"/>
            </p:cNvSpPr>
            <p:nvPr/>
          </p:nvSpPr>
          <p:spPr bwMode="auto">
            <a:xfrm>
              <a:off x="5072066" y="3786190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i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altLang="zh-CN" sz="2000" b="1" i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988" name="矩形 40"/>
            <p:cNvSpPr>
              <a:spLocks noChangeArrowheads="1"/>
            </p:cNvSpPr>
            <p:nvPr/>
          </p:nvSpPr>
          <p:spPr bwMode="auto">
            <a:xfrm>
              <a:off x="1357290" y="4143380"/>
              <a:ext cx="5613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kumimoji="1" lang="zh-CN" altLang="en-US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CN" altLang="en-US" sz="2400"/>
            </a:p>
          </p:txBody>
        </p:sp>
        <p:sp>
          <p:nvSpPr>
            <p:cNvPr id="40989" name="矩形 41"/>
            <p:cNvSpPr>
              <a:spLocks noChangeArrowheads="1"/>
            </p:cNvSpPr>
            <p:nvPr/>
          </p:nvSpPr>
          <p:spPr bwMode="auto">
            <a:xfrm>
              <a:off x="1276179" y="4643446"/>
              <a:ext cx="6526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kumimoji="1" lang="zh-CN" altLang="en-US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CN" altLang="en-US" sz="2400"/>
            </a:p>
          </p:txBody>
        </p:sp>
        <p:sp>
          <p:nvSpPr>
            <p:cNvPr id="40990" name="矩形 42"/>
            <p:cNvSpPr>
              <a:spLocks noChangeArrowheads="1"/>
            </p:cNvSpPr>
            <p:nvPr/>
          </p:nvSpPr>
          <p:spPr bwMode="auto">
            <a:xfrm>
              <a:off x="1327476" y="5143512"/>
              <a:ext cx="6013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kumimoji="1" lang="zh-CN" altLang="en-US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CN" altLang="en-US" sz="2400"/>
            </a:p>
          </p:txBody>
        </p:sp>
        <p:sp>
          <p:nvSpPr>
            <p:cNvPr id="40991" name="矩形 43"/>
            <p:cNvSpPr>
              <a:spLocks noChangeArrowheads="1"/>
            </p:cNvSpPr>
            <p:nvPr/>
          </p:nvSpPr>
          <p:spPr bwMode="auto">
            <a:xfrm>
              <a:off x="1347280" y="5715016"/>
              <a:ext cx="510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endParaRPr lang="zh-CN" altLang="en-US" sz="2400"/>
            </a:p>
          </p:txBody>
        </p:sp>
        <p:sp>
          <p:nvSpPr>
            <p:cNvPr id="40992" name="矩形 44"/>
            <p:cNvSpPr>
              <a:spLocks noChangeArrowheads="1"/>
            </p:cNvSpPr>
            <p:nvPr/>
          </p:nvSpPr>
          <p:spPr bwMode="auto">
            <a:xfrm>
              <a:off x="3143240" y="4714884"/>
              <a:ext cx="142218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字符显示</a:t>
              </a:r>
              <a:endParaRPr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译  码  器</a:t>
              </a:r>
              <a:endParaRPr lang="zh-CN" altLang="en-US" sz="2400">
                <a:ea typeface="楷体_GB2312" pitchFamily="49" charset="-122"/>
                <a:cs typeface="Times New Roman" pitchFamily="18" charset="0"/>
              </a:endParaRPr>
            </a:p>
          </p:txBody>
        </p:sp>
        <p:pic>
          <p:nvPicPr>
            <p:cNvPr id="4099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84" y="3857628"/>
              <a:ext cx="1714512" cy="274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8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6" name="组合 259"/>
          <p:cNvGrpSpPr>
            <a:grpSpLocks/>
          </p:cNvGrpSpPr>
          <p:nvPr/>
        </p:nvGrpSpPr>
        <p:grpSpPr bwMode="auto">
          <a:xfrm>
            <a:off x="884238" y="642938"/>
            <a:ext cx="7473950" cy="6000750"/>
            <a:chOff x="312738" y="571480"/>
            <a:chExt cx="7473972" cy="6000792"/>
          </a:xfrm>
        </p:grpSpPr>
        <p:sp>
          <p:nvSpPr>
            <p:cNvPr id="42004" name="Line 228"/>
            <p:cNvSpPr>
              <a:spLocks noChangeShapeType="1"/>
            </p:cNvSpPr>
            <p:nvPr/>
          </p:nvSpPr>
          <p:spPr bwMode="auto">
            <a:xfrm>
              <a:off x="312738" y="587375"/>
              <a:ext cx="72666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5" name="Rectangle 5"/>
            <p:cNvSpPr>
              <a:spLocks noChangeArrowheads="1"/>
            </p:cNvSpPr>
            <p:nvPr/>
          </p:nvSpPr>
          <p:spPr bwMode="auto">
            <a:xfrm>
              <a:off x="6999741" y="5906110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06" name="Rectangle 6"/>
            <p:cNvSpPr>
              <a:spLocks noChangeArrowheads="1"/>
            </p:cNvSpPr>
            <p:nvPr/>
          </p:nvSpPr>
          <p:spPr bwMode="auto">
            <a:xfrm>
              <a:off x="6403542" y="5906110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07" name="Rectangle 7"/>
            <p:cNvSpPr>
              <a:spLocks noChangeArrowheads="1"/>
            </p:cNvSpPr>
            <p:nvPr/>
          </p:nvSpPr>
          <p:spPr bwMode="auto">
            <a:xfrm>
              <a:off x="5808995" y="590611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08" name="Rectangle 8"/>
            <p:cNvSpPr>
              <a:spLocks noChangeArrowheads="1"/>
            </p:cNvSpPr>
            <p:nvPr/>
          </p:nvSpPr>
          <p:spPr bwMode="auto">
            <a:xfrm>
              <a:off x="5288766" y="590611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09" name="Rectangle 9"/>
            <p:cNvSpPr>
              <a:spLocks noChangeArrowheads="1"/>
            </p:cNvSpPr>
            <p:nvPr/>
          </p:nvSpPr>
          <p:spPr bwMode="auto">
            <a:xfrm>
              <a:off x="4766885" y="590611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10" name="Rectangle 10"/>
            <p:cNvSpPr>
              <a:spLocks noChangeArrowheads="1"/>
            </p:cNvSpPr>
            <p:nvPr/>
          </p:nvSpPr>
          <p:spPr bwMode="auto">
            <a:xfrm>
              <a:off x="4246657" y="590611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11" name="Rectangle 11"/>
            <p:cNvSpPr>
              <a:spLocks noChangeArrowheads="1"/>
            </p:cNvSpPr>
            <p:nvPr/>
          </p:nvSpPr>
          <p:spPr bwMode="auto">
            <a:xfrm>
              <a:off x="3724776" y="590611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12" name="Rectangle 12"/>
            <p:cNvSpPr>
              <a:spLocks noChangeArrowheads="1"/>
            </p:cNvSpPr>
            <p:nvPr/>
          </p:nvSpPr>
          <p:spPr bwMode="auto">
            <a:xfrm>
              <a:off x="3204547" y="590611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13" name="Rectangle 13"/>
            <p:cNvSpPr>
              <a:spLocks noChangeArrowheads="1"/>
            </p:cNvSpPr>
            <p:nvPr/>
          </p:nvSpPr>
          <p:spPr bwMode="auto">
            <a:xfrm>
              <a:off x="2545594" y="590611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14" name="Rectangle 14"/>
            <p:cNvSpPr>
              <a:spLocks noChangeArrowheads="1"/>
            </p:cNvSpPr>
            <p:nvPr/>
          </p:nvSpPr>
          <p:spPr bwMode="auto">
            <a:xfrm>
              <a:off x="2098032" y="5906110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15" name="Rectangle 15"/>
            <p:cNvSpPr>
              <a:spLocks noChangeArrowheads="1"/>
            </p:cNvSpPr>
            <p:nvPr/>
          </p:nvSpPr>
          <p:spPr bwMode="auto">
            <a:xfrm>
              <a:off x="1665333" y="5906110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16" name="Rectangle 16"/>
            <p:cNvSpPr>
              <a:spLocks noChangeArrowheads="1"/>
            </p:cNvSpPr>
            <p:nvPr/>
          </p:nvSpPr>
          <p:spPr bwMode="auto">
            <a:xfrm>
              <a:off x="1206211" y="5906110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17" name="Rectangle 18"/>
            <p:cNvSpPr>
              <a:spLocks noChangeArrowheads="1"/>
            </p:cNvSpPr>
            <p:nvPr/>
          </p:nvSpPr>
          <p:spPr bwMode="auto">
            <a:xfrm>
              <a:off x="6999741" y="6228816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18" name="Rectangle 19"/>
            <p:cNvSpPr>
              <a:spLocks noChangeArrowheads="1"/>
            </p:cNvSpPr>
            <p:nvPr/>
          </p:nvSpPr>
          <p:spPr bwMode="auto">
            <a:xfrm>
              <a:off x="6403542" y="6228816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19" name="Rectangle 20"/>
            <p:cNvSpPr>
              <a:spLocks noChangeArrowheads="1"/>
            </p:cNvSpPr>
            <p:nvPr/>
          </p:nvSpPr>
          <p:spPr bwMode="auto">
            <a:xfrm>
              <a:off x="5808995" y="622881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0" name="Rectangle 21"/>
            <p:cNvSpPr>
              <a:spLocks noChangeArrowheads="1"/>
            </p:cNvSpPr>
            <p:nvPr/>
          </p:nvSpPr>
          <p:spPr bwMode="auto">
            <a:xfrm>
              <a:off x="5288766" y="622881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1" name="Rectangle 22"/>
            <p:cNvSpPr>
              <a:spLocks noChangeArrowheads="1"/>
            </p:cNvSpPr>
            <p:nvPr/>
          </p:nvSpPr>
          <p:spPr bwMode="auto">
            <a:xfrm>
              <a:off x="4766885" y="622881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2" name="Rectangle 23"/>
            <p:cNvSpPr>
              <a:spLocks noChangeArrowheads="1"/>
            </p:cNvSpPr>
            <p:nvPr/>
          </p:nvSpPr>
          <p:spPr bwMode="auto">
            <a:xfrm>
              <a:off x="4246657" y="622881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3" name="Rectangle 24"/>
            <p:cNvSpPr>
              <a:spLocks noChangeArrowheads="1"/>
            </p:cNvSpPr>
            <p:nvPr/>
          </p:nvSpPr>
          <p:spPr bwMode="auto">
            <a:xfrm>
              <a:off x="3724776" y="622881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4" name="Rectangle 25"/>
            <p:cNvSpPr>
              <a:spLocks noChangeArrowheads="1"/>
            </p:cNvSpPr>
            <p:nvPr/>
          </p:nvSpPr>
          <p:spPr bwMode="auto">
            <a:xfrm>
              <a:off x="3204547" y="622881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25" name="Rectangle 26"/>
            <p:cNvSpPr>
              <a:spLocks noChangeArrowheads="1"/>
            </p:cNvSpPr>
            <p:nvPr/>
          </p:nvSpPr>
          <p:spPr bwMode="auto">
            <a:xfrm>
              <a:off x="2545594" y="622881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26" name="Rectangle 27"/>
            <p:cNvSpPr>
              <a:spLocks noChangeArrowheads="1"/>
            </p:cNvSpPr>
            <p:nvPr/>
          </p:nvSpPr>
          <p:spPr bwMode="auto">
            <a:xfrm>
              <a:off x="2098032" y="6228816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27" name="Rectangle 28"/>
            <p:cNvSpPr>
              <a:spLocks noChangeArrowheads="1"/>
            </p:cNvSpPr>
            <p:nvPr/>
          </p:nvSpPr>
          <p:spPr bwMode="auto">
            <a:xfrm>
              <a:off x="1665333" y="6228816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28" name="Rectangle 29"/>
            <p:cNvSpPr>
              <a:spLocks noChangeArrowheads="1"/>
            </p:cNvSpPr>
            <p:nvPr/>
          </p:nvSpPr>
          <p:spPr bwMode="auto">
            <a:xfrm>
              <a:off x="1206211" y="6228816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29" name="Rectangle 31"/>
            <p:cNvSpPr>
              <a:spLocks noChangeArrowheads="1"/>
            </p:cNvSpPr>
            <p:nvPr/>
          </p:nvSpPr>
          <p:spPr bwMode="auto">
            <a:xfrm>
              <a:off x="6999741" y="5583404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30" name="Rectangle 32"/>
            <p:cNvSpPr>
              <a:spLocks noChangeArrowheads="1"/>
            </p:cNvSpPr>
            <p:nvPr/>
          </p:nvSpPr>
          <p:spPr bwMode="auto">
            <a:xfrm>
              <a:off x="6403542" y="5583404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31" name="Rectangle 33"/>
            <p:cNvSpPr>
              <a:spLocks noChangeArrowheads="1"/>
            </p:cNvSpPr>
            <p:nvPr/>
          </p:nvSpPr>
          <p:spPr bwMode="auto">
            <a:xfrm>
              <a:off x="5808995" y="558340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32" name="Rectangle 34"/>
            <p:cNvSpPr>
              <a:spLocks noChangeArrowheads="1"/>
            </p:cNvSpPr>
            <p:nvPr/>
          </p:nvSpPr>
          <p:spPr bwMode="auto">
            <a:xfrm>
              <a:off x="5288766" y="558340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33" name="Rectangle 35"/>
            <p:cNvSpPr>
              <a:spLocks noChangeArrowheads="1"/>
            </p:cNvSpPr>
            <p:nvPr/>
          </p:nvSpPr>
          <p:spPr bwMode="auto">
            <a:xfrm>
              <a:off x="4766885" y="558340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34" name="Rectangle 36"/>
            <p:cNvSpPr>
              <a:spLocks noChangeArrowheads="1"/>
            </p:cNvSpPr>
            <p:nvPr/>
          </p:nvSpPr>
          <p:spPr bwMode="auto">
            <a:xfrm>
              <a:off x="4246657" y="558340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35" name="Rectangle 37"/>
            <p:cNvSpPr>
              <a:spLocks noChangeArrowheads="1"/>
            </p:cNvSpPr>
            <p:nvPr/>
          </p:nvSpPr>
          <p:spPr bwMode="auto">
            <a:xfrm>
              <a:off x="3724776" y="558340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36" name="Rectangle 38"/>
            <p:cNvSpPr>
              <a:spLocks noChangeArrowheads="1"/>
            </p:cNvSpPr>
            <p:nvPr/>
          </p:nvSpPr>
          <p:spPr bwMode="auto">
            <a:xfrm>
              <a:off x="3204547" y="558340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37" name="Rectangle 39"/>
            <p:cNvSpPr>
              <a:spLocks noChangeArrowheads="1"/>
            </p:cNvSpPr>
            <p:nvPr/>
          </p:nvSpPr>
          <p:spPr bwMode="auto">
            <a:xfrm>
              <a:off x="2545594" y="558340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38" name="Rectangle 40"/>
            <p:cNvSpPr>
              <a:spLocks noChangeArrowheads="1"/>
            </p:cNvSpPr>
            <p:nvPr/>
          </p:nvSpPr>
          <p:spPr bwMode="auto">
            <a:xfrm>
              <a:off x="2098032" y="5583404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39" name="Rectangle 41"/>
            <p:cNvSpPr>
              <a:spLocks noChangeArrowheads="1"/>
            </p:cNvSpPr>
            <p:nvPr/>
          </p:nvSpPr>
          <p:spPr bwMode="auto">
            <a:xfrm>
              <a:off x="1665333" y="5583404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40" name="Rectangle 42"/>
            <p:cNvSpPr>
              <a:spLocks noChangeArrowheads="1"/>
            </p:cNvSpPr>
            <p:nvPr/>
          </p:nvSpPr>
          <p:spPr bwMode="auto">
            <a:xfrm>
              <a:off x="1206211" y="5583404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41" name="Rectangle 44"/>
            <p:cNvSpPr>
              <a:spLocks noChangeArrowheads="1"/>
            </p:cNvSpPr>
            <p:nvPr/>
          </p:nvSpPr>
          <p:spPr bwMode="auto">
            <a:xfrm>
              <a:off x="6999741" y="5260698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42" name="Rectangle 45"/>
            <p:cNvSpPr>
              <a:spLocks noChangeArrowheads="1"/>
            </p:cNvSpPr>
            <p:nvPr/>
          </p:nvSpPr>
          <p:spPr bwMode="auto">
            <a:xfrm>
              <a:off x="6403542" y="5260698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43" name="Rectangle 46"/>
            <p:cNvSpPr>
              <a:spLocks noChangeArrowheads="1"/>
            </p:cNvSpPr>
            <p:nvPr/>
          </p:nvSpPr>
          <p:spPr bwMode="auto">
            <a:xfrm>
              <a:off x="5808995" y="526069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44" name="Rectangle 47"/>
            <p:cNvSpPr>
              <a:spLocks noChangeArrowheads="1"/>
            </p:cNvSpPr>
            <p:nvPr/>
          </p:nvSpPr>
          <p:spPr bwMode="auto">
            <a:xfrm>
              <a:off x="5288766" y="526069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45" name="Rectangle 48"/>
            <p:cNvSpPr>
              <a:spLocks noChangeArrowheads="1"/>
            </p:cNvSpPr>
            <p:nvPr/>
          </p:nvSpPr>
          <p:spPr bwMode="auto">
            <a:xfrm>
              <a:off x="4766885" y="526069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46" name="Rectangle 49"/>
            <p:cNvSpPr>
              <a:spLocks noChangeArrowheads="1"/>
            </p:cNvSpPr>
            <p:nvPr/>
          </p:nvSpPr>
          <p:spPr bwMode="auto">
            <a:xfrm>
              <a:off x="4246657" y="526069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47" name="Rectangle 50"/>
            <p:cNvSpPr>
              <a:spLocks noChangeArrowheads="1"/>
            </p:cNvSpPr>
            <p:nvPr/>
          </p:nvSpPr>
          <p:spPr bwMode="auto">
            <a:xfrm>
              <a:off x="3724776" y="526069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48" name="Rectangle 51"/>
            <p:cNvSpPr>
              <a:spLocks noChangeArrowheads="1"/>
            </p:cNvSpPr>
            <p:nvPr/>
          </p:nvSpPr>
          <p:spPr bwMode="auto">
            <a:xfrm>
              <a:off x="3204547" y="526069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49" name="Rectangle 52"/>
            <p:cNvSpPr>
              <a:spLocks noChangeArrowheads="1"/>
            </p:cNvSpPr>
            <p:nvPr/>
          </p:nvSpPr>
          <p:spPr bwMode="auto">
            <a:xfrm>
              <a:off x="2545594" y="526069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50" name="Rectangle 53"/>
            <p:cNvSpPr>
              <a:spLocks noChangeArrowheads="1"/>
            </p:cNvSpPr>
            <p:nvPr/>
          </p:nvSpPr>
          <p:spPr bwMode="auto">
            <a:xfrm>
              <a:off x="2098032" y="5260698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51" name="Rectangle 54"/>
            <p:cNvSpPr>
              <a:spLocks noChangeArrowheads="1"/>
            </p:cNvSpPr>
            <p:nvPr/>
          </p:nvSpPr>
          <p:spPr bwMode="auto">
            <a:xfrm>
              <a:off x="1665333" y="5260698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52" name="Rectangle 55"/>
            <p:cNvSpPr>
              <a:spLocks noChangeArrowheads="1"/>
            </p:cNvSpPr>
            <p:nvPr/>
          </p:nvSpPr>
          <p:spPr bwMode="auto">
            <a:xfrm>
              <a:off x="1206211" y="5260698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53" name="Rectangle 57"/>
            <p:cNvSpPr>
              <a:spLocks noChangeArrowheads="1"/>
            </p:cNvSpPr>
            <p:nvPr/>
          </p:nvSpPr>
          <p:spPr bwMode="auto">
            <a:xfrm>
              <a:off x="6999741" y="4937992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54" name="Rectangle 58"/>
            <p:cNvSpPr>
              <a:spLocks noChangeArrowheads="1"/>
            </p:cNvSpPr>
            <p:nvPr/>
          </p:nvSpPr>
          <p:spPr bwMode="auto">
            <a:xfrm>
              <a:off x="6403542" y="4937992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55" name="Rectangle 59"/>
            <p:cNvSpPr>
              <a:spLocks noChangeArrowheads="1"/>
            </p:cNvSpPr>
            <p:nvPr/>
          </p:nvSpPr>
          <p:spPr bwMode="auto">
            <a:xfrm>
              <a:off x="5808995" y="493799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56" name="Rectangle 60"/>
            <p:cNvSpPr>
              <a:spLocks noChangeArrowheads="1"/>
            </p:cNvSpPr>
            <p:nvPr/>
          </p:nvSpPr>
          <p:spPr bwMode="auto">
            <a:xfrm>
              <a:off x="5288766" y="493799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57" name="Rectangle 61"/>
            <p:cNvSpPr>
              <a:spLocks noChangeArrowheads="1"/>
            </p:cNvSpPr>
            <p:nvPr/>
          </p:nvSpPr>
          <p:spPr bwMode="auto">
            <a:xfrm>
              <a:off x="4766885" y="493799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58" name="Rectangle 62"/>
            <p:cNvSpPr>
              <a:spLocks noChangeArrowheads="1"/>
            </p:cNvSpPr>
            <p:nvPr/>
          </p:nvSpPr>
          <p:spPr bwMode="auto">
            <a:xfrm>
              <a:off x="4246657" y="493799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59" name="Rectangle 63"/>
            <p:cNvSpPr>
              <a:spLocks noChangeArrowheads="1"/>
            </p:cNvSpPr>
            <p:nvPr/>
          </p:nvSpPr>
          <p:spPr bwMode="auto">
            <a:xfrm>
              <a:off x="3724776" y="493799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60" name="Rectangle 64"/>
            <p:cNvSpPr>
              <a:spLocks noChangeArrowheads="1"/>
            </p:cNvSpPr>
            <p:nvPr/>
          </p:nvSpPr>
          <p:spPr bwMode="auto">
            <a:xfrm>
              <a:off x="3204547" y="493799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61" name="Rectangle 65"/>
            <p:cNvSpPr>
              <a:spLocks noChangeArrowheads="1"/>
            </p:cNvSpPr>
            <p:nvPr/>
          </p:nvSpPr>
          <p:spPr bwMode="auto">
            <a:xfrm>
              <a:off x="2545594" y="493799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62" name="Rectangle 66"/>
            <p:cNvSpPr>
              <a:spLocks noChangeArrowheads="1"/>
            </p:cNvSpPr>
            <p:nvPr/>
          </p:nvSpPr>
          <p:spPr bwMode="auto">
            <a:xfrm>
              <a:off x="2098032" y="4937992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63" name="Rectangle 67"/>
            <p:cNvSpPr>
              <a:spLocks noChangeArrowheads="1"/>
            </p:cNvSpPr>
            <p:nvPr/>
          </p:nvSpPr>
          <p:spPr bwMode="auto">
            <a:xfrm>
              <a:off x="1665333" y="4937992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64" name="Rectangle 68"/>
            <p:cNvSpPr>
              <a:spLocks noChangeArrowheads="1"/>
            </p:cNvSpPr>
            <p:nvPr/>
          </p:nvSpPr>
          <p:spPr bwMode="auto">
            <a:xfrm>
              <a:off x="1206211" y="4937992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65" name="Rectangle 70"/>
            <p:cNvSpPr>
              <a:spLocks noChangeArrowheads="1"/>
            </p:cNvSpPr>
            <p:nvPr/>
          </p:nvSpPr>
          <p:spPr bwMode="auto">
            <a:xfrm>
              <a:off x="6999741" y="4615286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66" name="Rectangle 71"/>
            <p:cNvSpPr>
              <a:spLocks noChangeArrowheads="1"/>
            </p:cNvSpPr>
            <p:nvPr/>
          </p:nvSpPr>
          <p:spPr bwMode="auto">
            <a:xfrm>
              <a:off x="6403542" y="4615286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67" name="Rectangle 72"/>
            <p:cNvSpPr>
              <a:spLocks noChangeArrowheads="1"/>
            </p:cNvSpPr>
            <p:nvPr/>
          </p:nvSpPr>
          <p:spPr bwMode="auto">
            <a:xfrm>
              <a:off x="5808995" y="461528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68" name="Rectangle 73"/>
            <p:cNvSpPr>
              <a:spLocks noChangeArrowheads="1"/>
            </p:cNvSpPr>
            <p:nvPr/>
          </p:nvSpPr>
          <p:spPr bwMode="auto">
            <a:xfrm>
              <a:off x="5288766" y="461528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69" name="Rectangle 74"/>
            <p:cNvSpPr>
              <a:spLocks noChangeArrowheads="1"/>
            </p:cNvSpPr>
            <p:nvPr/>
          </p:nvSpPr>
          <p:spPr bwMode="auto">
            <a:xfrm>
              <a:off x="4766885" y="461528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70" name="Rectangle 75"/>
            <p:cNvSpPr>
              <a:spLocks noChangeArrowheads="1"/>
            </p:cNvSpPr>
            <p:nvPr/>
          </p:nvSpPr>
          <p:spPr bwMode="auto">
            <a:xfrm>
              <a:off x="4246657" y="461528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71" name="Rectangle 76"/>
            <p:cNvSpPr>
              <a:spLocks noChangeArrowheads="1"/>
            </p:cNvSpPr>
            <p:nvPr/>
          </p:nvSpPr>
          <p:spPr bwMode="auto">
            <a:xfrm>
              <a:off x="3724776" y="461528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72" name="Rectangle 77"/>
            <p:cNvSpPr>
              <a:spLocks noChangeArrowheads="1"/>
            </p:cNvSpPr>
            <p:nvPr/>
          </p:nvSpPr>
          <p:spPr bwMode="auto">
            <a:xfrm>
              <a:off x="3204547" y="461528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73" name="Rectangle 78"/>
            <p:cNvSpPr>
              <a:spLocks noChangeArrowheads="1"/>
            </p:cNvSpPr>
            <p:nvPr/>
          </p:nvSpPr>
          <p:spPr bwMode="auto">
            <a:xfrm>
              <a:off x="2545594" y="461528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74" name="Rectangle 79"/>
            <p:cNvSpPr>
              <a:spLocks noChangeArrowheads="1"/>
            </p:cNvSpPr>
            <p:nvPr/>
          </p:nvSpPr>
          <p:spPr bwMode="auto">
            <a:xfrm>
              <a:off x="2098032" y="4615286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75" name="Rectangle 80"/>
            <p:cNvSpPr>
              <a:spLocks noChangeArrowheads="1"/>
            </p:cNvSpPr>
            <p:nvPr/>
          </p:nvSpPr>
          <p:spPr bwMode="auto">
            <a:xfrm>
              <a:off x="1665333" y="4615286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76" name="Rectangle 81"/>
            <p:cNvSpPr>
              <a:spLocks noChangeArrowheads="1"/>
            </p:cNvSpPr>
            <p:nvPr/>
          </p:nvSpPr>
          <p:spPr bwMode="auto">
            <a:xfrm>
              <a:off x="1206211" y="4615286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77" name="Rectangle 82"/>
            <p:cNvSpPr>
              <a:spLocks noChangeArrowheads="1"/>
            </p:cNvSpPr>
            <p:nvPr/>
          </p:nvSpPr>
          <p:spPr bwMode="auto">
            <a:xfrm>
              <a:off x="320941" y="5429264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伪码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78" name="Rectangle 83"/>
            <p:cNvSpPr>
              <a:spLocks noChangeArrowheads="1"/>
            </p:cNvSpPr>
            <p:nvPr/>
          </p:nvSpPr>
          <p:spPr bwMode="auto">
            <a:xfrm>
              <a:off x="6999741" y="4292580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79" name="Rectangle 84"/>
            <p:cNvSpPr>
              <a:spLocks noChangeArrowheads="1"/>
            </p:cNvSpPr>
            <p:nvPr/>
          </p:nvSpPr>
          <p:spPr bwMode="auto">
            <a:xfrm>
              <a:off x="6403542" y="4292580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0" name="Rectangle 85"/>
            <p:cNvSpPr>
              <a:spLocks noChangeArrowheads="1"/>
            </p:cNvSpPr>
            <p:nvPr/>
          </p:nvSpPr>
          <p:spPr bwMode="auto">
            <a:xfrm>
              <a:off x="5808995" y="429258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1" name="Rectangle 86"/>
            <p:cNvSpPr>
              <a:spLocks noChangeArrowheads="1"/>
            </p:cNvSpPr>
            <p:nvPr/>
          </p:nvSpPr>
          <p:spPr bwMode="auto">
            <a:xfrm>
              <a:off x="5288766" y="429258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82" name="Rectangle 87"/>
            <p:cNvSpPr>
              <a:spLocks noChangeArrowheads="1"/>
            </p:cNvSpPr>
            <p:nvPr/>
          </p:nvSpPr>
          <p:spPr bwMode="auto">
            <a:xfrm>
              <a:off x="4766885" y="429258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83" name="Rectangle 88"/>
            <p:cNvSpPr>
              <a:spLocks noChangeArrowheads="1"/>
            </p:cNvSpPr>
            <p:nvPr/>
          </p:nvSpPr>
          <p:spPr bwMode="auto">
            <a:xfrm>
              <a:off x="4246657" y="429258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4" name="Rectangle 89"/>
            <p:cNvSpPr>
              <a:spLocks noChangeArrowheads="1"/>
            </p:cNvSpPr>
            <p:nvPr/>
          </p:nvSpPr>
          <p:spPr bwMode="auto">
            <a:xfrm>
              <a:off x="3724776" y="429258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5" name="Rectangle 90"/>
            <p:cNvSpPr>
              <a:spLocks noChangeArrowheads="1"/>
            </p:cNvSpPr>
            <p:nvPr/>
          </p:nvSpPr>
          <p:spPr bwMode="auto">
            <a:xfrm>
              <a:off x="3204547" y="429258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6" name="Rectangle 91"/>
            <p:cNvSpPr>
              <a:spLocks noChangeArrowheads="1"/>
            </p:cNvSpPr>
            <p:nvPr/>
          </p:nvSpPr>
          <p:spPr bwMode="auto">
            <a:xfrm>
              <a:off x="2545594" y="429258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87" name="Rectangle 92"/>
            <p:cNvSpPr>
              <a:spLocks noChangeArrowheads="1"/>
            </p:cNvSpPr>
            <p:nvPr/>
          </p:nvSpPr>
          <p:spPr bwMode="auto">
            <a:xfrm>
              <a:off x="2098032" y="4292580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88" name="Rectangle 93"/>
            <p:cNvSpPr>
              <a:spLocks noChangeArrowheads="1"/>
            </p:cNvSpPr>
            <p:nvPr/>
          </p:nvSpPr>
          <p:spPr bwMode="auto">
            <a:xfrm>
              <a:off x="1665333" y="4292580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089" name="Rectangle 94"/>
            <p:cNvSpPr>
              <a:spLocks noChangeArrowheads="1"/>
            </p:cNvSpPr>
            <p:nvPr/>
          </p:nvSpPr>
          <p:spPr bwMode="auto">
            <a:xfrm>
              <a:off x="1206211" y="4292580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0" name="Rectangle 95"/>
            <p:cNvSpPr>
              <a:spLocks noChangeArrowheads="1"/>
            </p:cNvSpPr>
            <p:nvPr/>
          </p:nvSpPr>
          <p:spPr bwMode="auto">
            <a:xfrm>
              <a:off x="312738" y="4292580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</a:p>
          </p:txBody>
        </p:sp>
        <p:sp>
          <p:nvSpPr>
            <p:cNvPr id="42091" name="Rectangle 96"/>
            <p:cNvSpPr>
              <a:spLocks noChangeArrowheads="1"/>
            </p:cNvSpPr>
            <p:nvPr/>
          </p:nvSpPr>
          <p:spPr bwMode="auto">
            <a:xfrm>
              <a:off x="6999741" y="3969874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092" name="Rectangle 97"/>
            <p:cNvSpPr>
              <a:spLocks noChangeArrowheads="1"/>
            </p:cNvSpPr>
            <p:nvPr/>
          </p:nvSpPr>
          <p:spPr bwMode="auto">
            <a:xfrm>
              <a:off x="6403542" y="3969874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3" name="Rectangle 98"/>
            <p:cNvSpPr>
              <a:spLocks noChangeArrowheads="1"/>
            </p:cNvSpPr>
            <p:nvPr/>
          </p:nvSpPr>
          <p:spPr bwMode="auto">
            <a:xfrm>
              <a:off x="5808995" y="396987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4" name="Rectangle 99"/>
            <p:cNvSpPr>
              <a:spLocks noChangeArrowheads="1"/>
            </p:cNvSpPr>
            <p:nvPr/>
          </p:nvSpPr>
          <p:spPr bwMode="auto">
            <a:xfrm>
              <a:off x="5288766" y="396987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5" name="Rectangle 100"/>
            <p:cNvSpPr>
              <a:spLocks noChangeArrowheads="1"/>
            </p:cNvSpPr>
            <p:nvPr/>
          </p:nvSpPr>
          <p:spPr bwMode="auto">
            <a:xfrm>
              <a:off x="4766885" y="396987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6" name="Rectangle 101"/>
            <p:cNvSpPr>
              <a:spLocks noChangeArrowheads="1"/>
            </p:cNvSpPr>
            <p:nvPr/>
          </p:nvSpPr>
          <p:spPr bwMode="auto">
            <a:xfrm>
              <a:off x="4246657" y="396987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7" name="Rectangle 102"/>
            <p:cNvSpPr>
              <a:spLocks noChangeArrowheads="1"/>
            </p:cNvSpPr>
            <p:nvPr/>
          </p:nvSpPr>
          <p:spPr bwMode="auto">
            <a:xfrm>
              <a:off x="3724776" y="396987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8" name="Rectangle 103"/>
            <p:cNvSpPr>
              <a:spLocks noChangeArrowheads="1"/>
            </p:cNvSpPr>
            <p:nvPr/>
          </p:nvSpPr>
          <p:spPr bwMode="auto">
            <a:xfrm>
              <a:off x="3204547" y="396987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099" name="Rectangle 104"/>
            <p:cNvSpPr>
              <a:spLocks noChangeArrowheads="1"/>
            </p:cNvSpPr>
            <p:nvPr/>
          </p:nvSpPr>
          <p:spPr bwMode="auto">
            <a:xfrm>
              <a:off x="2545594" y="396987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0" name="Rectangle 105"/>
            <p:cNvSpPr>
              <a:spLocks noChangeArrowheads="1"/>
            </p:cNvSpPr>
            <p:nvPr/>
          </p:nvSpPr>
          <p:spPr bwMode="auto">
            <a:xfrm>
              <a:off x="2098032" y="3969874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1" name="Rectangle 106"/>
            <p:cNvSpPr>
              <a:spLocks noChangeArrowheads="1"/>
            </p:cNvSpPr>
            <p:nvPr/>
          </p:nvSpPr>
          <p:spPr bwMode="auto">
            <a:xfrm>
              <a:off x="1665333" y="3969874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2" name="Rectangle 107"/>
            <p:cNvSpPr>
              <a:spLocks noChangeArrowheads="1"/>
            </p:cNvSpPr>
            <p:nvPr/>
          </p:nvSpPr>
          <p:spPr bwMode="auto">
            <a:xfrm>
              <a:off x="1206211" y="3969874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03" name="Rectangle 108"/>
            <p:cNvSpPr>
              <a:spLocks noChangeArrowheads="1"/>
            </p:cNvSpPr>
            <p:nvPr/>
          </p:nvSpPr>
          <p:spPr bwMode="auto">
            <a:xfrm>
              <a:off x="312738" y="3969874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8</a:t>
              </a:r>
            </a:p>
          </p:txBody>
        </p:sp>
        <p:sp>
          <p:nvSpPr>
            <p:cNvPr id="42104" name="Rectangle 109"/>
            <p:cNvSpPr>
              <a:spLocks noChangeArrowheads="1"/>
            </p:cNvSpPr>
            <p:nvPr/>
          </p:nvSpPr>
          <p:spPr bwMode="auto">
            <a:xfrm>
              <a:off x="6999741" y="3647168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05" name="Rectangle 110"/>
            <p:cNvSpPr>
              <a:spLocks noChangeArrowheads="1"/>
            </p:cNvSpPr>
            <p:nvPr/>
          </p:nvSpPr>
          <p:spPr bwMode="auto">
            <a:xfrm>
              <a:off x="6403542" y="3647168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6" name="Rectangle 111"/>
            <p:cNvSpPr>
              <a:spLocks noChangeArrowheads="1"/>
            </p:cNvSpPr>
            <p:nvPr/>
          </p:nvSpPr>
          <p:spPr bwMode="auto">
            <a:xfrm>
              <a:off x="5808995" y="364716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7" name="Rectangle 112"/>
            <p:cNvSpPr>
              <a:spLocks noChangeArrowheads="1"/>
            </p:cNvSpPr>
            <p:nvPr/>
          </p:nvSpPr>
          <p:spPr bwMode="auto">
            <a:xfrm>
              <a:off x="5288766" y="364716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8" name="Rectangle 113"/>
            <p:cNvSpPr>
              <a:spLocks noChangeArrowheads="1"/>
            </p:cNvSpPr>
            <p:nvPr/>
          </p:nvSpPr>
          <p:spPr bwMode="auto">
            <a:xfrm>
              <a:off x="4766885" y="364716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09" name="Rectangle 114"/>
            <p:cNvSpPr>
              <a:spLocks noChangeArrowheads="1"/>
            </p:cNvSpPr>
            <p:nvPr/>
          </p:nvSpPr>
          <p:spPr bwMode="auto">
            <a:xfrm>
              <a:off x="4246657" y="364716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0" name="Rectangle 115"/>
            <p:cNvSpPr>
              <a:spLocks noChangeArrowheads="1"/>
            </p:cNvSpPr>
            <p:nvPr/>
          </p:nvSpPr>
          <p:spPr bwMode="auto">
            <a:xfrm>
              <a:off x="3724776" y="364716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1" name="Rectangle 116"/>
            <p:cNvSpPr>
              <a:spLocks noChangeArrowheads="1"/>
            </p:cNvSpPr>
            <p:nvPr/>
          </p:nvSpPr>
          <p:spPr bwMode="auto">
            <a:xfrm>
              <a:off x="3204547" y="364716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2" name="Rectangle 117"/>
            <p:cNvSpPr>
              <a:spLocks noChangeArrowheads="1"/>
            </p:cNvSpPr>
            <p:nvPr/>
          </p:nvSpPr>
          <p:spPr bwMode="auto">
            <a:xfrm>
              <a:off x="2545594" y="364716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3" name="Rectangle 118"/>
            <p:cNvSpPr>
              <a:spLocks noChangeArrowheads="1"/>
            </p:cNvSpPr>
            <p:nvPr/>
          </p:nvSpPr>
          <p:spPr bwMode="auto">
            <a:xfrm>
              <a:off x="2098032" y="3647168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4" name="Rectangle 119"/>
            <p:cNvSpPr>
              <a:spLocks noChangeArrowheads="1"/>
            </p:cNvSpPr>
            <p:nvPr/>
          </p:nvSpPr>
          <p:spPr bwMode="auto">
            <a:xfrm>
              <a:off x="1665333" y="3647168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5" name="Rectangle 120"/>
            <p:cNvSpPr>
              <a:spLocks noChangeArrowheads="1"/>
            </p:cNvSpPr>
            <p:nvPr/>
          </p:nvSpPr>
          <p:spPr bwMode="auto">
            <a:xfrm>
              <a:off x="1206211" y="3647168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16" name="Rectangle 121"/>
            <p:cNvSpPr>
              <a:spLocks noChangeArrowheads="1"/>
            </p:cNvSpPr>
            <p:nvPr/>
          </p:nvSpPr>
          <p:spPr bwMode="auto">
            <a:xfrm>
              <a:off x="312738" y="3647168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7</a:t>
              </a:r>
            </a:p>
          </p:txBody>
        </p:sp>
        <p:sp>
          <p:nvSpPr>
            <p:cNvPr id="42117" name="Rectangle 122"/>
            <p:cNvSpPr>
              <a:spLocks noChangeArrowheads="1"/>
            </p:cNvSpPr>
            <p:nvPr/>
          </p:nvSpPr>
          <p:spPr bwMode="auto">
            <a:xfrm>
              <a:off x="6999741" y="3324462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18" name="Rectangle 123"/>
            <p:cNvSpPr>
              <a:spLocks noChangeArrowheads="1"/>
            </p:cNvSpPr>
            <p:nvPr/>
          </p:nvSpPr>
          <p:spPr bwMode="auto">
            <a:xfrm>
              <a:off x="6403542" y="3324462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19" name="Rectangle 124"/>
            <p:cNvSpPr>
              <a:spLocks noChangeArrowheads="1"/>
            </p:cNvSpPr>
            <p:nvPr/>
          </p:nvSpPr>
          <p:spPr bwMode="auto">
            <a:xfrm>
              <a:off x="5808995" y="332446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0" name="Rectangle 125"/>
            <p:cNvSpPr>
              <a:spLocks noChangeArrowheads="1"/>
            </p:cNvSpPr>
            <p:nvPr/>
          </p:nvSpPr>
          <p:spPr bwMode="auto">
            <a:xfrm>
              <a:off x="5288766" y="332446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1" name="Rectangle 126"/>
            <p:cNvSpPr>
              <a:spLocks noChangeArrowheads="1"/>
            </p:cNvSpPr>
            <p:nvPr/>
          </p:nvSpPr>
          <p:spPr bwMode="auto">
            <a:xfrm>
              <a:off x="4766885" y="332446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2" name="Rectangle 127"/>
            <p:cNvSpPr>
              <a:spLocks noChangeArrowheads="1"/>
            </p:cNvSpPr>
            <p:nvPr/>
          </p:nvSpPr>
          <p:spPr bwMode="auto">
            <a:xfrm>
              <a:off x="4246657" y="332446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3" name="Rectangle 128"/>
            <p:cNvSpPr>
              <a:spLocks noChangeArrowheads="1"/>
            </p:cNvSpPr>
            <p:nvPr/>
          </p:nvSpPr>
          <p:spPr bwMode="auto">
            <a:xfrm>
              <a:off x="3724776" y="332446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24" name="Rectangle 129"/>
            <p:cNvSpPr>
              <a:spLocks noChangeArrowheads="1"/>
            </p:cNvSpPr>
            <p:nvPr/>
          </p:nvSpPr>
          <p:spPr bwMode="auto">
            <a:xfrm>
              <a:off x="3204547" y="332446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25" name="Rectangle 130"/>
            <p:cNvSpPr>
              <a:spLocks noChangeArrowheads="1"/>
            </p:cNvSpPr>
            <p:nvPr/>
          </p:nvSpPr>
          <p:spPr bwMode="auto">
            <a:xfrm>
              <a:off x="2545594" y="332446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26" name="Rectangle 131"/>
            <p:cNvSpPr>
              <a:spLocks noChangeArrowheads="1"/>
            </p:cNvSpPr>
            <p:nvPr/>
          </p:nvSpPr>
          <p:spPr bwMode="auto">
            <a:xfrm>
              <a:off x="2098032" y="3324462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7" name="Rectangle 132"/>
            <p:cNvSpPr>
              <a:spLocks noChangeArrowheads="1"/>
            </p:cNvSpPr>
            <p:nvPr/>
          </p:nvSpPr>
          <p:spPr bwMode="auto">
            <a:xfrm>
              <a:off x="1665333" y="3324462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28" name="Rectangle 133"/>
            <p:cNvSpPr>
              <a:spLocks noChangeArrowheads="1"/>
            </p:cNvSpPr>
            <p:nvPr/>
          </p:nvSpPr>
          <p:spPr bwMode="auto">
            <a:xfrm>
              <a:off x="1206211" y="3324462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29" name="Rectangle 134"/>
            <p:cNvSpPr>
              <a:spLocks noChangeArrowheads="1"/>
            </p:cNvSpPr>
            <p:nvPr/>
          </p:nvSpPr>
          <p:spPr bwMode="auto">
            <a:xfrm>
              <a:off x="312738" y="3324462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42130" name="Rectangle 135"/>
            <p:cNvSpPr>
              <a:spLocks noChangeArrowheads="1"/>
            </p:cNvSpPr>
            <p:nvPr/>
          </p:nvSpPr>
          <p:spPr bwMode="auto">
            <a:xfrm>
              <a:off x="6999741" y="3001756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31" name="Rectangle 136"/>
            <p:cNvSpPr>
              <a:spLocks noChangeArrowheads="1"/>
            </p:cNvSpPr>
            <p:nvPr/>
          </p:nvSpPr>
          <p:spPr bwMode="auto">
            <a:xfrm>
              <a:off x="6403542" y="3001756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2" name="Rectangle 137"/>
            <p:cNvSpPr>
              <a:spLocks noChangeArrowheads="1"/>
            </p:cNvSpPr>
            <p:nvPr/>
          </p:nvSpPr>
          <p:spPr bwMode="auto">
            <a:xfrm>
              <a:off x="5808995" y="300175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3" name="Rectangle 138"/>
            <p:cNvSpPr>
              <a:spLocks noChangeArrowheads="1"/>
            </p:cNvSpPr>
            <p:nvPr/>
          </p:nvSpPr>
          <p:spPr bwMode="auto">
            <a:xfrm>
              <a:off x="5288766" y="300175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34" name="Rectangle 139"/>
            <p:cNvSpPr>
              <a:spLocks noChangeArrowheads="1"/>
            </p:cNvSpPr>
            <p:nvPr/>
          </p:nvSpPr>
          <p:spPr bwMode="auto">
            <a:xfrm>
              <a:off x="4766885" y="300175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5" name="Rectangle 140"/>
            <p:cNvSpPr>
              <a:spLocks noChangeArrowheads="1"/>
            </p:cNvSpPr>
            <p:nvPr/>
          </p:nvSpPr>
          <p:spPr bwMode="auto">
            <a:xfrm>
              <a:off x="4246657" y="300175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6" name="Rectangle 141"/>
            <p:cNvSpPr>
              <a:spLocks noChangeArrowheads="1"/>
            </p:cNvSpPr>
            <p:nvPr/>
          </p:nvSpPr>
          <p:spPr bwMode="auto">
            <a:xfrm>
              <a:off x="3724776" y="300175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37" name="Rectangle 142"/>
            <p:cNvSpPr>
              <a:spLocks noChangeArrowheads="1"/>
            </p:cNvSpPr>
            <p:nvPr/>
          </p:nvSpPr>
          <p:spPr bwMode="auto">
            <a:xfrm>
              <a:off x="3204547" y="300175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8" name="Rectangle 143"/>
            <p:cNvSpPr>
              <a:spLocks noChangeArrowheads="1"/>
            </p:cNvSpPr>
            <p:nvPr/>
          </p:nvSpPr>
          <p:spPr bwMode="auto">
            <a:xfrm>
              <a:off x="2545594" y="300175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39" name="Rectangle 144"/>
            <p:cNvSpPr>
              <a:spLocks noChangeArrowheads="1"/>
            </p:cNvSpPr>
            <p:nvPr/>
          </p:nvSpPr>
          <p:spPr bwMode="auto">
            <a:xfrm>
              <a:off x="2098032" y="3001756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40" name="Rectangle 145"/>
            <p:cNvSpPr>
              <a:spLocks noChangeArrowheads="1"/>
            </p:cNvSpPr>
            <p:nvPr/>
          </p:nvSpPr>
          <p:spPr bwMode="auto">
            <a:xfrm>
              <a:off x="1665333" y="3001756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41" name="Rectangle 146"/>
            <p:cNvSpPr>
              <a:spLocks noChangeArrowheads="1"/>
            </p:cNvSpPr>
            <p:nvPr/>
          </p:nvSpPr>
          <p:spPr bwMode="auto">
            <a:xfrm>
              <a:off x="1206211" y="3001756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42" name="Rectangle 147"/>
            <p:cNvSpPr>
              <a:spLocks noChangeArrowheads="1"/>
            </p:cNvSpPr>
            <p:nvPr/>
          </p:nvSpPr>
          <p:spPr bwMode="auto">
            <a:xfrm>
              <a:off x="312738" y="3001756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42143" name="Rectangle 148"/>
            <p:cNvSpPr>
              <a:spLocks noChangeArrowheads="1"/>
            </p:cNvSpPr>
            <p:nvPr/>
          </p:nvSpPr>
          <p:spPr bwMode="auto">
            <a:xfrm>
              <a:off x="6999741" y="2679050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44" name="Rectangle 149"/>
            <p:cNvSpPr>
              <a:spLocks noChangeArrowheads="1"/>
            </p:cNvSpPr>
            <p:nvPr/>
          </p:nvSpPr>
          <p:spPr bwMode="auto">
            <a:xfrm>
              <a:off x="6403542" y="2679050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45" name="Rectangle 150"/>
            <p:cNvSpPr>
              <a:spLocks noChangeArrowheads="1"/>
            </p:cNvSpPr>
            <p:nvPr/>
          </p:nvSpPr>
          <p:spPr bwMode="auto">
            <a:xfrm>
              <a:off x="5808995" y="267905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46" name="Rectangle 151"/>
            <p:cNvSpPr>
              <a:spLocks noChangeArrowheads="1"/>
            </p:cNvSpPr>
            <p:nvPr/>
          </p:nvSpPr>
          <p:spPr bwMode="auto">
            <a:xfrm>
              <a:off x="5288766" y="267905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47" name="Rectangle 152"/>
            <p:cNvSpPr>
              <a:spLocks noChangeArrowheads="1"/>
            </p:cNvSpPr>
            <p:nvPr/>
          </p:nvSpPr>
          <p:spPr bwMode="auto">
            <a:xfrm>
              <a:off x="4766885" y="267905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48" name="Rectangle 153"/>
            <p:cNvSpPr>
              <a:spLocks noChangeArrowheads="1"/>
            </p:cNvSpPr>
            <p:nvPr/>
          </p:nvSpPr>
          <p:spPr bwMode="auto">
            <a:xfrm>
              <a:off x="4246657" y="267905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49" name="Rectangle 154"/>
            <p:cNvSpPr>
              <a:spLocks noChangeArrowheads="1"/>
            </p:cNvSpPr>
            <p:nvPr/>
          </p:nvSpPr>
          <p:spPr bwMode="auto">
            <a:xfrm>
              <a:off x="3724776" y="2679050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50" name="Rectangle 155"/>
            <p:cNvSpPr>
              <a:spLocks noChangeArrowheads="1"/>
            </p:cNvSpPr>
            <p:nvPr/>
          </p:nvSpPr>
          <p:spPr bwMode="auto">
            <a:xfrm>
              <a:off x="3204547" y="2679050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51" name="Rectangle 156"/>
            <p:cNvSpPr>
              <a:spLocks noChangeArrowheads="1"/>
            </p:cNvSpPr>
            <p:nvPr/>
          </p:nvSpPr>
          <p:spPr bwMode="auto">
            <a:xfrm>
              <a:off x="2545594" y="2679050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52" name="Rectangle 157"/>
            <p:cNvSpPr>
              <a:spLocks noChangeArrowheads="1"/>
            </p:cNvSpPr>
            <p:nvPr/>
          </p:nvSpPr>
          <p:spPr bwMode="auto">
            <a:xfrm>
              <a:off x="2098032" y="2679050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53" name="Rectangle 158"/>
            <p:cNvSpPr>
              <a:spLocks noChangeArrowheads="1"/>
            </p:cNvSpPr>
            <p:nvPr/>
          </p:nvSpPr>
          <p:spPr bwMode="auto">
            <a:xfrm>
              <a:off x="1665333" y="2679050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54" name="Rectangle 159"/>
            <p:cNvSpPr>
              <a:spLocks noChangeArrowheads="1"/>
            </p:cNvSpPr>
            <p:nvPr/>
          </p:nvSpPr>
          <p:spPr bwMode="auto">
            <a:xfrm>
              <a:off x="1206211" y="2679050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55" name="Rectangle 160"/>
            <p:cNvSpPr>
              <a:spLocks noChangeArrowheads="1"/>
            </p:cNvSpPr>
            <p:nvPr/>
          </p:nvSpPr>
          <p:spPr bwMode="auto">
            <a:xfrm>
              <a:off x="312738" y="2679050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42156" name="Rectangle 161"/>
            <p:cNvSpPr>
              <a:spLocks noChangeArrowheads="1"/>
            </p:cNvSpPr>
            <p:nvPr/>
          </p:nvSpPr>
          <p:spPr bwMode="auto">
            <a:xfrm>
              <a:off x="6999741" y="2356344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57" name="Rectangle 162"/>
            <p:cNvSpPr>
              <a:spLocks noChangeArrowheads="1"/>
            </p:cNvSpPr>
            <p:nvPr/>
          </p:nvSpPr>
          <p:spPr bwMode="auto">
            <a:xfrm>
              <a:off x="6403542" y="2356344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58" name="Rectangle 163"/>
            <p:cNvSpPr>
              <a:spLocks noChangeArrowheads="1"/>
            </p:cNvSpPr>
            <p:nvPr/>
          </p:nvSpPr>
          <p:spPr bwMode="auto">
            <a:xfrm>
              <a:off x="5808995" y="235634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59" name="Rectangle 164"/>
            <p:cNvSpPr>
              <a:spLocks noChangeArrowheads="1"/>
            </p:cNvSpPr>
            <p:nvPr/>
          </p:nvSpPr>
          <p:spPr bwMode="auto">
            <a:xfrm>
              <a:off x="5288766" y="235634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60" name="Rectangle 165"/>
            <p:cNvSpPr>
              <a:spLocks noChangeArrowheads="1"/>
            </p:cNvSpPr>
            <p:nvPr/>
          </p:nvSpPr>
          <p:spPr bwMode="auto">
            <a:xfrm>
              <a:off x="4766885" y="235634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1" name="Rectangle 166"/>
            <p:cNvSpPr>
              <a:spLocks noChangeArrowheads="1"/>
            </p:cNvSpPr>
            <p:nvPr/>
          </p:nvSpPr>
          <p:spPr bwMode="auto">
            <a:xfrm>
              <a:off x="4246657" y="235634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2" name="Rectangle 167"/>
            <p:cNvSpPr>
              <a:spLocks noChangeArrowheads="1"/>
            </p:cNvSpPr>
            <p:nvPr/>
          </p:nvSpPr>
          <p:spPr bwMode="auto">
            <a:xfrm>
              <a:off x="3724776" y="2356344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3" name="Rectangle 168"/>
            <p:cNvSpPr>
              <a:spLocks noChangeArrowheads="1"/>
            </p:cNvSpPr>
            <p:nvPr/>
          </p:nvSpPr>
          <p:spPr bwMode="auto">
            <a:xfrm>
              <a:off x="3204547" y="2356344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4" name="Rectangle 169"/>
            <p:cNvSpPr>
              <a:spLocks noChangeArrowheads="1"/>
            </p:cNvSpPr>
            <p:nvPr/>
          </p:nvSpPr>
          <p:spPr bwMode="auto">
            <a:xfrm>
              <a:off x="2545594" y="2356344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5" name="Rectangle 170"/>
            <p:cNvSpPr>
              <a:spLocks noChangeArrowheads="1"/>
            </p:cNvSpPr>
            <p:nvPr/>
          </p:nvSpPr>
          <p:spPr bwMode="auto">
            <a:xfrm>
              <a:off x="2098032" y="2356344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66" name="Rectangle 171"/>
            <p:cNvSpPr>
              <a:spLocks noChangeArrowheads="1"/>
            </p:cNvSpPr>
            <p:nvPr/>
          </p:nvSpPr>
          <p:spPr bwMode="auto">
            <a:xfrm>
              <a:off x="1665333" y="2356344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67" name="Rectangle 172"/>
            <p:cNvSpPr>
              <a:spLocks noChangeArrowheads="1"/>
            </p:cNvSpPr>
            <p:nvPr/>
          </p:nvSpPr>
          <p:spPr bwMode="auto">
            <a:xfrm>
              <a:off x="1206211" y="2356344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68" name="Rectangle 173"/>
            <p:cNvSpPr>
              <a:spLocks noChangeArrowheads="1"/>
            </p:cNvSpPr>
            <p:nvPr/>
          </p:nvSpPr>
          <p:spPr bwMode="auto">
            <a:xfrm>
              <a:off x="312738" y="2356344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42169" name="Rectangle 174"/>
            <p:cNvSpPr>
              <a:spLocks noChangeArrowheads="1"/>
            </p:cNvSpPr>
            <p:nvPr/>
          </p:nvSpPr>
          <p:spPr bwMode="auto">
            <a:xfrm>
              <a:off x="6999741" y="2033638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70" name="Rectangle 175"/>
            <p:cNvSpPr>
              <a:spLocks noChangeArrowheads="1"/>
            </p:cNvSpPr>
            <p:nvPr/>
          </p:nvSpPr>
          <p:spPr bwMode="auto">
            <a:xfrm>
              <a:off x="6403542" y="2033638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1" name="Rectangle 176"/>
            <p:cNvSpPr>
              <a:spLocks noChangeArrowheads="1"/>
            </p:cNvSpPr>
            <p:nvPr/>
          </p:nvSpPr>
          <p:spPr bwMode="auto">
            <a:xfrm>
              <a:off x="5808995" y="203363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72" name="Rectangle 177"/>
            <p:cNvSpPr>
              <a:spLocks noChangeArrowheads="1"/>
            </p:cNvSpPr>
            <p:nvPr/>
          </p:nvSpPr>
          <p:spPr bwMode="auto">
            <a:xfrm>
              <a:off x="5288766" y="203363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3" name="Rectangle 178"/>
            <p:cNvSpPr>
              <a:spLocks noChangeArrowheads="1"/>
            </p:cNvSpPr>
            <p:nvPr/>
          </p:nvSpPr>
          <p:spPr bwMode="auto">
            <a:xfrm>
              <a:off x="4766885" y="203363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4" name="Rectangle 179"/>
            <p:cNvSpPr>
              <a:spLocks noChangeArrowheads="1"/>
            </p:cNvSpPr>
            <p:nvPr/>
          </p:nvSpPr>
          <p:spPr bwMode="auto">
            <a:xfrm>
              <a:off x="4246657" y="203363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75" name="Rectangle 180"/>
            <p:cNvSpPr>
              <a:spLocks noChangeArrowheads="1"/>
            </p:cNvSpPr>
            <p:nvPr/>
          </p:nvSpPr>
          <p:spPr bwMode="auto">
            <a:xfrm>
              <a:off x="3724776" y="2033638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6" name="Rectangle 181"/>
            <p:cNvSpPr>
              <a:spLocks noChangeArrowheads="1"/>
            </p:cNvSpPr>
            <p:nvPr/>
          </p:nvSpPr>
          <p:spPr bwMode="auto">
            <a:xfrm>
              <a:off x="3204547" y="2033638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7" name="Rectangle 182"/>
            <p:cNvSpPr>
              <a:spLocks noChangeArrowheads="1"/>
            </p:cNvSpPr>
            <p:nvPr/>
          </p:nvSpPr>
          <p:spPr bwMode="auto">
            <a:xfrm>
              <a:off x="2545594" y="2033638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78" name="Rectangle 183"/>
            <p:cNvSpPr>
              <a:spLocks noChangeArrowheads="1"/>
            </p:cNvSpPr>
            <p:nvPr/>
          </p:nvSpPr>
          <p:spPr bwMode="auto">
            <a:xfrm>
              <a:off x="2098032" y="2033638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79" name="Rectangle 184"/>
            <p:cNvSpPr>
              <a:spLocks noChangeArrowheads="1"/>
            </p:cNvSpPr>
            <p:nvPr/>
          </p:nvSpPr>
          <p:spPr bwMode="auto">
            <a:xfrm>
              <a:off x="1665333" y="2033638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0" name="Rectangle 185"/>
            <p:cNvSpPr>
              <a:spLocks noChangeArrowheads="1"/>
            </p:cNvSpPr>
            <p:nvPr/>
          </p:nvSpPr>
          <p:spPr bwMode="auto">
            <a:xfrm>
              <a:off x="1206211" y="2033638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1" name="Rectangle 186"/>
            <p:cNvSpPr>
              <a:spLocks noChangeArrowheads="1"/>
            </p:cNvSpPr>
            <p:nvPr/>
          </p:nvSpPr>
          <p:spPr bwMode="auto">
            <a:xfrm>
              <a:off x="312738" y="2033638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42182" name="Rectangle 187"/>
            <p:cNvSpPr>
              <a:spLocks noChangeArrowheads="1"/>
            </p:cNvSpPr>
            <p:nvPr/>
          </p:nvSpPr>
          <p:spPr bwMode="auto">
            <a:xfrm>
              <a:off x="6999741" y="1710932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83" name="Rectangle 188"/>
            <p:cNvSpPr>
              <a:spLocks noChangeArrowheads="1"/>
            </p:cNvSpPr>
            <p:nvPr/>
          </p:nvSpPr>
          <p:spPr bwMode="auto">
            <a:xfrm>
              <a:off x="6403542" y="1710932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4" name="Rectangle 189"/>
            <p:cNvSpPr>
              <a:spLocks noChangeArrowheads="1"/>
            </p:cNvSpPr>
            <p:nvPr/>
          </p:nvSpPr>
          <p:spPr bwMode="auto">
            <a:xfrm>
              <a:off x="5808995" y="171093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5" name="Rectangle 190"/>
            <p:cNvSpPr>
              <a:spLocks noChangeArrowheads="1"/>
            </p:cNvSpPr>
            <p:nvPr/>
          </p:nvSpPr>
          <p:spPr bwMode="auto">
            <a:xfrm>
              <a:off x="5288766" y="171093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6" name="Rectangle 191"/>
            <p:cNvSpPr>
              <a:spLocks noChangeArrowheads="1"/>
            </p:cNvSpPr>
            <p:nvPr/>
          </p:nvSpPr>
          <p:spPr bwMode="auto">
            <a:xfrm>
              <a:off x="4766885" y="171093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87" name="Rectangle 192"/>
            <p:cNvSpPr>
              <a:spLocks noChangeArrowheads="1"/>
            </p:cNvSpPr>
            <p:nvPr/>
          </p:nvSpPr>
          <p:spPr bwMode="auto">
            <a:xfrm>
              <a:off x="4246657" y="171093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88" name="Rectangle 193"/>
            <p:cNvSpPr>
              <a:spLocks noChangeArrowheads="1"/>
            </p:cNvSpPr>
            <p:nvPr/>
          </p:nvSpPr>
          <p:spPr bwMode="auto">
            <a:xfrm>
              <a:off x="3724776" y="1710932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89" name="Rectangle 194"/>
            <p:cNvSpPr>
              <a:spLocks noChangeArrowheads="1"/>
            </p:cNvSpPr>
            <p:nvPr/>
          </p:nvSpPr>
          <p:spPr bwMode="auto">
            <a:xfrm>
              <a:off x="3204547" y="1710932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90" name="Rectangle 195"/>
            <p:cNvSpPr>
              <a:spLocks noChangeArrowheads="1"/>
            </p:cNvSpPr>
            <p:nvPr/>
          </p:nvSpPr>
          <p:spPr bwMode="auto">
            <a:xfrm>
              <a:off x="2545594" y="1710932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91" name="Rectangle 196"/>
            <p:cNvSpPr>
              <a:spLocks noChangeArrowheads="1"/>
            </p:cNvSpPr>
            <p:nvPr/>
          </p:nvSpPr>
          <p:spPr bwMode="auto">
            <a:xfrm>
              <a:off x="2098032" y="1710932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92" name="Rectangle 197"/>
            <p:cNvSpPr>
              <a:spLocks noChangeArrowheads="1"/>
            </p:cNvSpPr>
            <p:nvPr/>
          </p:nvSpPr>
          <p:spPr bwMode="auto">
            <a:xfrm>
              <a:off x="1665333" y="1710932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93" name="Rectangle 198"/>
            <p:cNvSpPr>
              <a:spLocks noChangeArrowheads="1"/>
            </p:cNvSpPr>
            <p:nvPr/>
          </p:nvSpPr>
          <p:spPr bwMode="auto">
            <a:xfrm>
              <a:off x="1206211" y="1710932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94" name="Rectangle 199"/>
            <p:cNvSpPr>
              <a:spLocks noChangeArrowheads="1"/>
            </p:cNvSpPr>
            <p:nvPr/>
          </p:nvSpPr>
          <p:spPr bwMode="auto">
            <a:xfrm>
              <a:off x="312738" y="1710932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95" name="Rectangle 200"/>
            <p:cNvSpPr>
              <a:spLocks noChangeArrowheads="1"/>
            </p:cNvSpPr>
            <p:nvPr/>
          </p:nvSpPr>
          <p:spPr bwMode="auto">
            <a:xfrm>
              <a:off x="6935335" y="1388226"/>
              <a:ext cx="64409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196" name="Rectangle 201"/>
            <p:cNvSpPr>
              <a:spLocks noChangeArrowheads="1"/>
            </p:cNvSpPr>
            <p:nvPr/>
          </p:nvSpPr>
          <p:spPr bwMode="auto">
            <a:xfrm>
              <a:off x="6404693" y="1388226"/>
              <a:ext cx="59619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197" name="Rectangle 202"/>
            <p:cNvSpPr>
              <a:spLocks noChangeArrowheads="1"/>
            </p:cNvSpPr>
            <p:nvPr/>
          </p:nvSpPr>
          <p:spPr bwMode="auto">
            <a:xfrm>
              <a:off x="5810146" y="138822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98" name="Rectangle 203"/>
            <p:cNvSpPr>
              <a:spLocks noChangeArrowheads="1"/>
            </p:cNvSpPr>
            <p:nvPr/>
          </p:nvSpPr>
          <p:spPr bwMode="auto">
            <a:xfrm>
              <a:off x="5289917" y="138822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199" name="Rectangle 204"/>
            <p:cNvSpPr>
              <a:spLocks noChangeArrowheads="1"/>
            </p:cNvSpPr>
            <p:nvPr/>
          </p:nvSpPr>
          <p:spPr bwMode="auto">
            <a:xfrm>
              <a:off x="4768036" y="138822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200" name="Rectangle 205"/>
            <p:cNvSpPr>
              <a:spLocks noChangeArrowheads="1"/>
            </p:cNvSpPr>
            <p:nvPr/>
          </p:nvSpPr>
          <p:spPr bwMode="auto">
            <a:xfrm>
              <a:off x="4247808" y="138822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201" name="Rectangle 206"/>
            <p:cNvSpPr>
              <a:spLocks noChangeArrowheads="1"/>
            </p:cNvSpPr>
            <p:nvPr/>
          </p:nvSpPr>
          <p:spPr bwMode="auto">
            <a:xfrm>
              <a:off x="3725927" y="1388226"/>
              <a:ext cx="521880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202" name="Rectangle 207"/>
            <p:cNvSpPr>
              <a:spLocks noChangeArrowheads="1"/>
            </p:cNvSpPr>
            <p:nvPr/>
          </p:nvSpPr>
          <p:spPr bwMode="auto">
            <a:xfrm>
              <a:off x="3205698" y="1388226"/>
              <a:ext cx="520229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203" name="Rectangle 208"/>
            <p:cNvSpPr>
              <a:spLocks noChangeArrowheads="1"/>
            </p:cNvSpPr>
            <p:nvPr/>
          </p:nvSpPr>
          <p:spPr bwMode="auto">
            <a:xfrm>
              <a:off x="2545594" y="1388226"/>
              <a:ext cx="594547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04" name="Rectangle 209"/>
            <p:cNvSpPr>
              <a:spLocks noChangeArrowheads="1"/>
            </p:cNvSpPr>
            <p:nvPr/>
          </p:nvSpPr>
          <p:spPr bwMode="auto">
            <a:xfrm>
              <a:off x="2098032" y="1388226"/>
              <a:ext cx="447562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05" name="Rectangle 210"/>
            <p:cNvSpPr>
              <a:spLocks noChangeArrowheads="1"/>
            </p:cNvSpPr>
            <p:nvPr/>
          </p:nvSpPr>
          <p:spPr bwMode="auto">
            <a:xfrm>
              <a:off x="1665333" y="1388226"/>
              <a:ext cx="432698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06" name="Rectangle 211"/>
            <p:cNvSpPr>
              <a:spLocks noChangeArrowheads="1"/>
            </p:cNvSpPr>
            <p:nvPr/>
          </p:nvSpPr>
          <p:spPr bwMode="auto">
            <a:xfrm>
              <a:off x="1206211" y="1388226"/>
              <a:ext cx="45912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07" name="Rectangle 212"/>
            <p:cNvSpPr>
              <a:spLocks noChangeArrowheads="1"/>
            </p:cNvSpPr>
            <p:nvPr/>
          </p:nvSpPr>
          <p:spPr bwMode="auto">
            <a:xfrm>
              <a:off x="312738" y="1388226"/>
              <a:ext cx="893473" cy="322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08" name="Rectangle 213"/>
            <p:cNvSpPr>
              <a:spLocks noChangeArrowheads="1"/>
            </p:cNvSpPr>
            <p:nvPr/>
          </p:nvSpPr>
          <p:spPr bwMode="auto">
            <a:xfrm>
              <a:off x="6908524" y="825823"/>
              <a:ext cx="878186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zh-CN" altLang="en-US" sz="2000" b="1">
                  <a:latin typeface="Times New Roman" pitchFamily="18" charset="0"/>
                  <a:cs typeface="Times New Roman" pitchFamily="18" charset="0"/>
                </a:rPr>
                <a:t>字形</a:t>
              </a:r>
            </a:p>
          </p:txBody>
        </p:sp>
        <p:sp>
          <p:nvSpPr>
            <p:cNvPr id="42209" name="Rectangle 214"/>
            <p:cNvSpPr>
              <a:spLocks noChangeArrowheads="1"/>
            </p:cNvSpPr>
            <p:nvPr/>
          </p:nvSpPr>
          <p:spPr bwMode="auto">
            <a:xfrm>
              <a:off x="6339136" y="1000108"/>
              <a:ext cx="59619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42210" name="Rectangle 215"/>
            <p:cNvSpPr>
              <a:spLocks noChangeArrowheads="1"/>
            </p:cNvSpPr>
            <p:nvPr/>
          </p:nvSpPr>
          <p:spPr bwMode="auto">
            <a:xfrm>
              <a:off x="5744589" y="1000108"/>
              <a:ext cx="594547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42211" name="Rectangle 216"/>
            <p:cNvSpPr>
              <a:spLocks noChangeArrowheads="1"/>
            </p:cNvSpPr>
            <p:nvPr/>
          </p:nvSpPr>
          <p:spPr bwMode="auto">
            <a:xfrm>
              <a:off x="5224360" y="1000108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42212" name="Rectangle 217"/>
            <p:cNvSpPr>
              <a:spLocks noChangeArrowheads="1"/>
            </p:cNvSpPr>
            <p:nvPr/>
          </p:nvSpPr>
          <p:spPr bwMode="auto">
            <a:xfrm>
              <a:off x="4702479" y="1000108"/>
              <a:ext cx="781169" cy="456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 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42213" name="Rectangle 218"/>
            <p:cNvSpPr>
              <a:spLocks noChangeArrowheads="1"/>
            </p:cNvSpPr>
            <p:nvPr/>
          </p:nvSpPr>
          <p:spPr bwMode="auto">
            <a:xfrm>
              <a:off x="4182251" y="1000108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2214" name="Rectangle 219"/>
            <p:cNvSpPr>
              <a:spLocks noChangeArrowheads="1"/>
            </p:cNvSpPr>
            <p:nvPr/>
          </p:nvSpPr>
          <p:spPr bwMode="auto">
            <a:xfrm>
              <a:off x="3660370" y="1000108"/>
              <a:ext cx="521880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42215" name="Rectangle 220"/>
            <p:cNvSpPr>
              <a:spLocks noChangeArrowheads="1"/>
            </p:cNvSpPr>
            <p:nvPr/>
          </p:nvSpPr>
          <p:spPr bwMode="auto">
            <a:xfrm>
              <a:off x="3140141" y="1000108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216" name="Rectangle 221"/>
            <p:cNvSpPr>
              <a:spLocks noChangeArrowheads="1"/>
            </p:cNvSpPr>
            <p:nvPr/>
          </p:nvSpPr>
          <p:spPr bwMode="auto">
            <a:xfrm>
              <a:off x="2545594" y="1000108"/>
              <a:ext cx="594547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 A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2217" name="Rectangle 222"/>
            <p:cNvSpPr>
              <a:spLocks noChangeArrowheads="1"/>
            </p:cNvSpPr>
            <p:nvPr/>
          </p:nvSpPr>
          <p:spPr bwMode="auto">
            <a:xfrm>
              <a:off x="2098032" y="1000108"/>
              <a:ext cx="578032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2218" name="Rectangle 223"/>
            <p:cNvSpPr>
              <a:spLocks noChangeArrowheads="1"/>
            </p:cNvSpPr>
            <p:nvPr/>
          </p:nvSpPr>
          <p:spPr bwMode="auto">
            <a:xfrm>
              <a:off x="1665333" y="1000108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42219" name="Rectangle 224"/>
            <p:cNvSpPr>
              <a:spLocks noChangeArrowheads="1"/>
            </p:cNvSpPr>
            <p:nvPr/>
          </p:nvSpPr>
          <p:spPr bwMode="auto">
            <a:xfrm>
              <a:off x="1206211" y="1000108"/>
              <a:ext cx="520229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endParaRPr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220" name="Rectangle 225"/>
            <p:cNvSpPr>
              <a:spLocks noChangeArrowheads="1"/>
            </p:cNvSpPr>
            <p:nvPr/>
          </p:nvSpPr>
          <p:spPr bwMode="auto">
            <a:xfrm>
              <a:off x="428596" y="825823"/>
              <a:ext cx="714380" cy="388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数字</a:t>
              </a:r>
            </a:p>
          </p:txBody>
        </p:sp>
        <p:sp>
          <p:nvSpPr>
            <p:cNvPr id="42221" name="Rectangle 226"/>
            <p:cNvSpPr>
              <a:spLocks noChangeArrowheads="1"/>
            </p:cNvSpPr>
            <p:nvPr/>
          </p:nvSpPr>
          <p:spPr bwMode="auto">
            <a:xfrm>
              <a:off x="3140141" y="600891"/>
              <a:ext cx="4439287" cy="39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输                    出</a:t>
              </a:r>
            </a:p>
          </p:txBody>
        </p:sp>
        <p:sp>
          <p:nvSpPr>
            <p:cNvPr id="42222" name="Rectangle 227"/>
            <p:cNvSpPr>
              <a:spLocks noChangeArrowheads="1"/>
            </p:cNvSpPr>
            <p:nvPr/>
          </p:nvSpPr>
          <p:spPr bwMode="auto">
            <a:xfrm>
              <a:off x="1214414" y="600891"/>
              <a:ext cx="1925727" cy="39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zh-CN" altLang="en-US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输              入</a:t>
              </a:r>
            </a:p>
          </p:txBody>
        </p:sp>
        <p:sp>
          <p:nvSpPr>
            <p:cNvPr id="42223" name="Line 230"/>
            <p:cNvSpPr>
              <a:spLocks noChangeShapeType="1"/>
            </p:cNvSpPr>
            <p:nvPr/>
          </p:nvSpPr>
          <p:spPr bwMode="auto">
            <a:xfrm>
              <a:off x="312738" y="1388226"/>
              <a:ext cx="8934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4" name="Line 240"/>
            <p:cNvSpPr>
              <a:spLocks noChangeShapeType="1"/>
            </p:cNvSpPr>
            <p:nvPr/>
          </p:nvSpPr>
          <p:spPr bwMode="auto">
            <a:xfrm>
              <a:off x="312738" y="4669352"/>
              <a:ext cx="662259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5" name="Line 245"/>
            <p:cNvSpPr>
              <a:spLocks noChangeShapeType="1"/>
            </p:cNvSpPr>
            <p:nvPr/>
          </p:nvSpPr>
          <p:spPr bwMode="auto">
            <a:xfrm>
              <a:off x="312738" y="6572272"/>
              <a:ext cx="8934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6" name="Line 246"/>
            <p:cNvSpPr>
              <a:spLocks noChangeShapeType="1"/>
            </p:cNvSpPr>
            <p:nvPr/>
          </p:nvSpPr>
          <p:spPr bwMode="auto">
            <a:xfrm>
              <a:off x="312738" y="600891"/>
              <a:ext cx="0" cy="59506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7" name="Line 247"/>
            <p:cNvSpPr>
              <a:spLocks noChangeShapeType="1"/>
            </p:cNvSpPr>
            <p:nvPr/>
          </p:nvSpPr>
          <p:spPr bwMode="auto">
            <a:xfrm>
              <a:off x="3140141" y="600891"/>
              <a:ext cx="0" cy="398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8" name="Line 248"/>
            <p:cNvSpPr>
              <a:spLocks noChangeShapeType="1"/>
            </p:cNvSpPr>
            <p:nvPr/>
          </p:nvSpPr>
          <p:spPr bwMode="auto">
            <a:xfrm>
              <a:off x="7579428" y="600891"/>
              <a:ext cx="0" cy="7873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29" name="Line 250"/>
            <p:cNvSpPr>
              <a:spLocks noChangeShapeType="1"/>
            </p:cNvSpPr>
            <p:nvPr/>
          </p:nvSpPr>
          <p:spPr bwMode="auto">
            <a:xfrm>
              <a:off x="1142976" y="999628"/>
              <a:ext cx="5729125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0" name="Line 252"/>
            <p:cNvSpPr>
              <a:spLocks noChangeShapeType="1"/>
            </p:cNvSpPr>
            <p:nvPr/>
          </p:nvSpPr>
          <p:spPr bwMode="auto">
            <a:xfrm>
              <a:off x="3140141" y="999628"/>
              <a:ext cx="0" cy="555189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1" name="Line 253"/>
            <p:cNvSpPr>
              <a:spLocks noChangeShapeType="1"/>
            </p:cNvSpPr>
            <p:nvPr/>
          </p:nvSpPr>
          <p:spPr bwMode="auto">
            <a:xfrm>
              <a:off x="1206211" y="1388226"/>
              <a:ext cx="637321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2" name="Line 254"/>
            <p:cNvSpPr>
              <a:spLocks noChangeShapeType="1"/>
            </p:cNvSpPr>
            <p:nvPr/>
          </p:nvSpPr>
          <p:spPr bwMode="auto">
            <a:xfrm>
              <a:off x="1206211" y="6572272"/>
              <a:ext cx="637321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3" name="Line 256"/>
            <p:cNvSpPr>
              <a:spLocks noChangeShapeType="1"/>
            </p:cNvSpPr>
            <p:nvPr/>
          </p:nvSpPr>
          <p:spPr bwMode="auto">
            <a:xfrm>
              <a:off x="1142976" y="571480"/>
              <a:ext cx="0" cy="60007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4" name="Line 258"/>
            <p:cNvSpPr>
              <a:spLocks noChangeShapeType="1"/>
            </p:cNvSpPr>
            <p:nvPr/>
          </p:nvSpPr>
          <p:spPr bwMode="auto">
            <a:xfrm flipH="1">
              <a:off x="6856061" y="592230"/>
              <a:ext cx="0" cy="598004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5" name="Line 259"/>
            <p:cNvSpPr>
              <a:spLocks noChangeShapeType="1"/>
            </p:cNvSpPr>
            <p:nvPr/>
          </p:nvSpPr>
          <p:spPr bwMode="auto">
            <a:xfrm>
              <a:off x="6929454" y="4669352"/>
              <a:ext cx="644093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36" name="Line 260"/>
            <p:cNvSpPr>
              <a:spLocks noChangeShapeType="1"/>
            </p:cNvSpPr>
            <p:nvPr/>
          </p:nvSpPr>
          <p:spPr bwMode="auto">
            <a:xfrm>
              <a:off x="7579428" y="1388226"/>
              <a:ext cx="0" cy="51632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987" name="矩形 260"/>
          <p:cNvSpPr>
            <a:spLocks noChangeArrowheads="1"/>
          </p:cNvSpPr>
          <p:nvPr/>
        </p:nvSpPr>
        <p:spPr bwMode="auto">
          <a:xfrm>
            <a:off x="1404938" y="142875"/>
            <a:ext cx="6167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BCD—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共阴极七段字符显示译码器真值表</a:t>
            </a:r>
          </a:p>
        </p:txBody>
      </p:sp>
      <p:grpSp>
        <p:nvGrpSpPr>
          <p:cNvPr id="3" name="组合 267"/>
          <p:cNvGrpSpPr>
            <a:grpSpLocks/>
          </p:cNvGrpSpPr>
          <p:nvPr/>
        </p:nvGrpSpPr>
        <p:grpSpPr bwMode="auto">
          <a:xfrm>
            <a:off x="1785938" y="1500188"/>
            <a:ext cx="5572125" cy="1571625"/>
            <a:chOff x="1785918" y="1500174"/>
            <a:chExt cx="5572164" cy="1571636"/>
          </a:xfrm>
        </p:grpSpPr>
        <p:sp>
          <p:nvSpPr>
            <p:cNvPr id="264" name="矩形 263"/>
            <p:cNvSpPr/>
            <p:nvPr/>
          </p:nvSpPr>
          <p:spPr>
            <a:xfrm>
              <a:off x="1785918" y="1500174"/>
              <a:ext cx="1857388" cy="1571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3786182" y="1500174"/>
              <a:ext cx="3571900" cy="1571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" name="组合 268"/>
          <p:cNvGrpSpPr>
            <a:grpSpLocks/>
          </p:cNvGrpSpPr>
          <p:nvPr/>
        </p:nvGrpSpPr>
        <p:grpSpPr bwMode="auto">
          <a:xfrm>
            <a:off x="1857375" y="3500438"/>
            <a:ext cx="5500688" cy="1214437"/>
            <a:chOff x="1857356" y="3500438"/>
            <a:chExt cx="5500726" cy="1214446"/>
          </a:xfrm>
        </p:grpSpPr>
        <p:sp>
          <p:nvSpPr>
            <p:cNvPr id="265" name="矩形 264"/>
            <p:cNvSpPr/>
            <p:nvPr/>
          </p:nvSpPr>
          <p:spPr>
            <a:xfrm>
              <a:off x="1857356" y="3500438"/>
              <a:ext cx="1785950" cy="1214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3786182" y="3500438"/>
              <a:ext cx="3571900" cy="1214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70" name="矩形 269"/>
          <p:cNvSpPr/>
          <p:nvPr/>
        </p:nvSpPr>
        <p:spPr>
          <a:xfrm>
            <a:off x="1785938" y="3000375"/>
            <a:ext cx="1785937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2" name="矩形 271"/>
          <p:cNvSpPr/>
          <p:nvPr/>
        </p:nvSpPr>
        <p:spPr>
          <a:xfrm>
            <a:off x="3857625" y="3000375"/>
            <a:ext cx="3429000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3" name="矩形 272"/>
          <p:cNvSpPr/>
          <p:nvPr/>
        </p:nvSpPr>
        <p:spPr>
          <a:xfrm>
            <a:off x="857250" y="4760913"/>
            <a:ext cx="7643813" cy="2071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8" y="2071688"/>
            <a:ext cx="14287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281"/>
          <p:cNvGrpSpPr>
            <a:grpSpLocks/>
          </p:cNvGrpSpPr>
          <p:nvPr/>
        </p:nvGrpSpPr>
        <p:grpSpPr bwMode="auto">
          <a:xfrm>
            <a:off x="7908925" y="2484438"/>
            <a:ext cx="560388" cy="1477962"/>
            <a:chOff x="7908434" y="2485065"/>
            <a:chExt cx="561538" cy="1476734"/>
          </a:xfrm>
        </p:grpSpPr>
        <p:sp>
          <p:nvSpPr>
            <p:cNvPr id="283" name="六边形 282"/>
            <p:cNvSpPr/>
            <p:nvPr/>
          </p:nvSpPr>
          <p:spPr>
            <a:xfrm>
              <a:off x="8088190" y="2485065"/>
              <a:ext cx="373828" cy="101516"/>
            </a:xfrm>
            <a:prstGeom prst="hexag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4" name="六边形 283"/>
            <p:cNvSpPr/>
            <p:nvPr/>
          </p:nvSpPr>
          <p:spPr>
            <a:xfrm>
              <a:off x="7994335" y="3143330"/>
              <a:ext cx="373829" cy="101516"/>
            </a:xfrm>
            <a:prstGeom prst="hexag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5" name="六边形 284"/>
            <p:cNvSpPr/>
            <p:nvPr/>
          </p:nvSpPr>
          <p:spPr>
            <a:xfrm>
              <a:off x="7954566" y="3860283"/>
              <a:ext cx="375419" cy="101516"/>
            </a:xfrm>
            <a:prstGeom prst="hexag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6" name="六边形 285"/>
            <p:cNvSpPr/>
            <p:nvPr/>
          </p:nvSpPr>
          <p:spPr>
            <a:xfrm rot="5707253">
              <a:off x="7753124" y="2840234"/>
              <a:ext cx="404476" cy="93855"/>
            </a:xfrm>
            <a:prstGeom prst="hexag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7" name="六边形 286"/>
            <p:cNvSpPr/>
            <p:nvPr/>
          </p:nvSpPr>
          <p:spPr>
            <a:xfrm rot="5707253">
              <a:off x="8220806" y="3504844"/>
              <a:ext cx="404477" cy="93855"/>
            </a:xfrm>
            <a:prstGeom prst="hexag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272" grpId="0" animBg="1"/>
      <p:bldP spid="2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285750" y="214313"/>
            <a:ext cx="7826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36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14375" y="928688"/>
            <a:ext cx="4873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solidFill>
                  <a:srgbClr val="006600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一、组合逻辑电路的分析方法</a:t>
            </a:r>
            <a:endParaRPr lang="zh-CN" altLang="en-US" sz="2800">
              <a:solidFill>
                <a:srgbClr val="006600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57250" y="2752725"/>
            <a:ext cx="451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1.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组合逻辑电路分析的一般步骤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85813" y="3273425"/>
            <a:ext cx="7572375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12800" indent="-812800"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）根据给定的逻辑电路，从输入端开始，逐级推导出输出端的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逻辑函数表达式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，并加以化简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根据逻辑函数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表达式列出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真值表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</a:p>
          <a:p>
            <a:pPr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）用文字概括出电路的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逻辑功能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785813" y="1500188"/>
            <a:ext cx="7715250" cy="1012825"/>
            <a:chOff x="1142976" y="1500174"/>
            <a:chExt cx="7715304" cy="1012727"/>
          </a:xfrm>
        </p:grpSpPr>
        <p:sp>
          <p:nvSpPr>
            <p:cNvPr id="15375" name="矩形 3"/>
            <p:cNvSpPr>
              <a:spLocks noChangeArrowheads="1"/>
            </p:cNvSpPr>
            <p:nvPr/>
          </p:nvSpPr>
          <p:spPr bwMode="auto">
            <a:xfrm>
              <a:off x="1142976" y="1630455"/>
              <a:ext cx="771530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        组合逻辑电路的分析，就是从给定逻辑电路中找出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输出和输入之间的逻辑关系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，并确定电路的逻辑功能。</a:t>
              </a:r>
              <a:endParaRPr lang="zh-CN" alt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76" name="Rectangle 16"/>
            <p:cNvSpPr>
              <a:spLocks noChangeArrowheads="1"/>
            </p:cNvSpPr>
            <p:nvPr/>
          </p:nvSpPr>
          <p:spPr bwMode="auto">
            <a:xfrm>
              <a:off x="1142976" y="1500174"/>
              <a:ext cx="7572428" cy="1012727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组合 23"/>
          <p:cNvGrpSpPr>
            <a:grpSpLocks/>
          </p:cNvGrpSpPr>
          <p:nvPr/>
        </p:nvGrpSpPr>
        <p:grpSpPr bwMode="auto">
          <a:xfrm>
            <a:off x="1214438" y="5572125"/>
            <a:ext cx="6916737" cy="830263"/>
            <a:chOff x="1071538" y="5643578"/>
            <a:chExt cx="6916786" cy="830997"/>
          </a:xfrm>
        </p:grpSpPr>
        <p:sp>
          <p:nvSpPr>
            <p:cNvPr id="15368" name="Line 13"/>
            <p:cNvSpPr>
              <a:spLocks noChangeShapeType="1"/>
            </p:cNvSpPr>
            <p:nvPr/>
          </p:nvSpPr>
          <p:spPr bwMode="auto">
            <a:xfrm>
              <a:off x="2189146" y="6072206"/>
              <a:ext cx="7143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69" name="矩形 17"/>
            <p:cNvSpPr>
              <a:spLocks noChangeArrowheads="1"/>
            </p:cNvSpPr>
            <p:nvPr/>
          </p:nvSpPr>
          <p:spPr bwMode="auto">
            <a:xfrm>
              <a:off x="1071538" y="5643578"/>
              <a:ext cx="1112805" cy="83099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给定</a:t>
              </a:r>
              <a:endParaRPr kumimoji="1" lang="en-US" altLang="zh-CN" sz="2400" b="1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逻辑图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70" name="矩形 18"/>
            <p:cNvSpPr>
              <a:spLocks noChangeArrowheads="1"/>
            </p:cNvSpPr>
            <p:nvPr/>
          </p:nvSpPr>
          <p:spPr bwMode="auto">
            <a:xfrm>
              <a:off x="2887691" y="5643578"/>
              <a:ext cx="1112805" cy="83099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函数式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71" name="矩形 19"/>
            <p:cNvSpPr>
              <a:spLocks noChangeArrowheads="1"/>
            </p:cNvSpPr>
            <p:nvPr/>
          </p:nvSpPr>
          <p:spPr bwMode="auto">
            <a:xfrm>
              <a:off x="4714876" y="5643578"/>
              <a:ext cx="1112805" cy="83099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真值表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72" name="矩形 20"/>
            <p:cNvSpPr>
              <a:spLocks noChangeArrowheads="1"/>
            </p:cNvSpPr>
            <p:nvPr/>
          </p:nvSpPr>
          <p:spPr bwMode="auto">
            <a:xfrm>
              <a:off x="6566140" y="5643578"/>
              <a:ext cx="1422184" cy="83099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确定</a:t>
              </a:r>
              <a:endPara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逻辑功能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>
              <a:off x="4000496" y="6072206"/>
              <a:ext cx="7143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374" name="Line 13"/>
            <p:cNvSpPr>
              <a:spLocks noChangeShapeType="1"/>
            </p:cNvSpPr>
            <p:nvPr/>
          </p:nvSpPr>
          <p:spPr bwMode="auto">
            <a:xfrm>
              <a:off x="5845184" y="6072206"/>
              <a:ext cx="7143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/>
          <p:cNvSpPr txBox="1">
            <a:spLocks noChangeArrowheads="1"/>
          </p:cNvSpPr>
          <p:nvPr/>
        </p:nvSpPr>
        <p:spPr bwMode="auto">
          <a:xfrm>
            <a:off x="785813" y="71438"/>
            <a:ext cx="1960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卡诺图化简</a:t>
            </a: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928688" y="500063"/>
            <a:ext cx="6786562" cy="6291262"/>
            <a:chOff x="928662" y="500042"/>
            <a:chExt cx="6786588" cy="6291283"/>
          </a:xfrm>
        </p:grpSpPr>
        <p:pic>
          <p:nvPicPr>
            <p:cNvPr id="4301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13" y="703263"/>
              <a:ext cx="6700837" cy="6088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4" name="Rectangle 220"/>
            <p:cNvSpPr>
              <a:spLocks noChangeArrowheads="1"/>
            </p:cNvSpPr>
            <p:nvPr/>
          </p:nvSpPr>
          <p:spPr bwMode="auto">
            <a:xfrm>
              <a:off x="979939" y="500042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5" name="Rectangle 220"/>
            <p:cNvSpPr>
              <a:spLocks noChangeArrowheads="1"/>
            </p:cNvSpPr>
            <p:nvPr/>
          </p:nvSpPr>
          <p:spPr bwMode="auto">
            <a:xfrm>
              <a:off x="4480401" y="500042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6" name="Rectangle 220"/>
            <p:cNvSpPr>
              <a:spLocks noChangeArrowheads="1"/>
            </p:cNvSpPr>
            <p:nvPr/>
          </p:nvSpPr>
          <p:spPr bwMode="auto">
            <a:xfrm>
              <a:off x="928662" y="3397594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7" name="Rectangle 220"/>
            <p:cNvSpPr>
              <a:spLocks noChangeArrowheads="1"/>
            </p:cNvSpPr>
            <p:nvPr/>
          </p:nvSpPr>
          <p:spPr bwMode="auto">
            <a:xfrm>
              <a:off x="4480401" y="3429000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301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组合 11"/>
          <p:cNvGrpSpPr>
            <a:grpSpLocks/>
          </p:cNvGrpSpPr>
          <p:nvPr/>
        </p:nvGrpSpPr>
        <p:grpSpPr bwMode="auto">
          <a:xfrm>
            <a:off x="785813" y="71438"/>
            <a:ext cx="7143750" cy="6569075"/>
            <a:chOff x="928662" y="71414"/>
            <a:chExt cx="7143776" cy="6569076"/>
          </a:xfrm>
        </p:grpSpPr>
        <p:grpSp>
          <p:nvGrpSpPr>
            <p:cNvPr id="44040" name="组合 5"/>
            <p:cNvGrpSpPr>
              <a:grpSpLocks/>
            </p:cNvGrpSpPr>
            <p:nvPr/>
          </p:nvGrpSpPr>
          <p:grpSpPr bwMode="auto">
            <a:xfrm>
              <a:off x="1000125" y="214290"/>
              <a:ext cx="7072313" cy="6426200"/>
              <a:chOff x="1000100" y="152400"/>
              <a:chExt cx="7072363" cy="6426034"/>
            </a:xfrm>
          </p:grpSpPr>
          <p:pic>
            <p:nvPicPr>
              <p:cNvPr id="4404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889" y="152400"/>
                <a:ext cx="7067574" cy="3245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4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100" y="3414735"/>
                <a:ext cx="3462337" cy="31636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41" name="Rectangle 220"/>
            <p:cNvSpPr>
              <a:spLocks noChangeArrowheads="1"/>
            </p:cNvSpPr>
            <p:nvPr/>
          </p:nvSpPr>
          <p:spPr bwMode="auto">
            <a:xfrm>
              <a:off x="979939" y="71414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42" name="Rectangle 220"/>
            <p:cNvSpPr>
              <a:spLocks noChangeArrowheads="1"/>
            </p:cNvSpPr>
            <p:nvPr/>
          </p:nvSpPr>
          <p:spPr bwMode="auto">
            <a:xfrm>
              <a:off x="4480401" y="71414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43" name="Rectangle 220"/>
            <p:cNvSpPr>
              <a:spLocks noChangeArrowheads="1"/>
            </p:cNvSpPr>
            <p:nvPr/>
          </p:nvSpPr>
          <p:spPr bwMode="auto">
            <a:xfrm>
              <a:off x="928662" y="3254718"/>
              <a:ext cx="520227" cy="38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000" b="1" baseline="-2500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endPara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组合 9"/>
          <p:cNvGrpSpPr>
            <a:grpSpLocks/>
          </p:cNvGrpSpPr>
          <p:nvPr/>
        </p:nvGrpSpPr>
        <p:grpSpPr bwMode="auto">
          <a:xfrm>
            <a:off x="4929188" y="3357563"/>
            <a:ext cx="3500437" cy="3429000"/>
            <a:chOff x="5072063" y="3357562"/>
            <a:chExt cx="3500466" cy="3429024"/>
          </a:xfrm>
        </p:grpSpPr>
        <p:pic>
          <p:nvPicPr>
            <p:cNvPr id="4403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25" y="3857652"/>
              <a:ext cx="3171827" cy="2810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8" name="Rectangle 16"/>
            <p:cNvSpPr>
              <a:spLocks noChangeArrowheads="1"/>
            </p:cNvSpPr>
            <p:nvPr/>
          </p:nvSpPr>
          <p:spPr bwMode="auto">
            <a:xfrm>
              <a:off x="5072063" y="3786214"/>
              <a:ext cx="3500466" cy="3000372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039" name="Text Box 4"/>
            <p:cNvSpPr txBox="1">
              <a:spLocks noChangeArrowheads="1"/>
            </p:cNvSpPr>
            <p:nvPr/>
          </p:nvSpPr>
          <p:spPr bwMode="auto">
            <a:xfrm>
              <a:off x="5862785" y="3357562"/>
              <a:ext cx="1923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</a:rPr>
                <a:t>逻辑函数式：</a:t>
              </a:r>
            </a:p>
          </p:txBody>
        </p:sp>
      </p:grpSp>
      <p:sp>
        <p:nvSpPr>
          <p:cNvPr id="44036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571500"/>
            <a:ext cx="5416550" cy="61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66713" y="55563"/>
            <a:ext cx="8205787" cy="515937"/>
          </a:xfrm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altLang="zh-CN" sz="2400" b="1" kern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BCD-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共阴极</a:t>
            </a:r>
            <a:r>
              <a:rPr lang="zh-CN" altLang="zh-CN" sz="24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七段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显示译码器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74LS48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的逻辑图</a:t>
            </a:r>
          </a:p>
        </p:txBody>
      </p:sp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357188" y="3357563"/>
            <a:ext cx="3001962" cy="3311525"/>
            <a:chOff x="357158" y="3357582"/>
            <a:chExt cx="3002660" cy="3311270"/>
          </a:xfrm>
        </p:grpSpPr>
        <p:sp>
          <p:nvSpPr>
            <p:cNvPr id="10" name="椭圆 9"/>
            <p:cNvSpPr/>
            <p:nvPr/>
          </p:nvSpPr>
          <p:spPr>
            <a:xfrm rot="20719313">
              <a:off x="1994251" y="4383028"/>
              <a:ext cx="1365567" cy="2285824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圆角矩形标注 10"/>
            <p:cNvSpPr/>
            <p:nvPr/>
          </p:nvSpPr>
          <p:spPr bwMode="auto">
            <a:xfrm>
              <a:off x="357158" y="3357582"/>
              <a:ext cx="2188084" cy="642887"/>
            </a:xfrm>
            <a:prstGeom prst="wedgeRoundRectCallout">
              <a:avLst>
                <a:gd name="adj1" fmla="val 32587"/>
                <a:gd name="adj2" fmla="val 133470"/>
                <a:gd name="adj3" fmla="val 16667"/>
              </a:avLst>
            </a:prstGeom>
            <a:solidFill>
              <a:srgbClr val="FFFF00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5063" name="矩形 11"/>
            <p:cNvSpPr>
              <a:spLocks noChangeArrowheads="1"/>
            </p:cNvSpPr>
            <p:nvPr/>
          </p:nvSpPr>
          <p:spPr bwMode="auto">
            <a:xfrm>
              <a:off x="687074" y="3457517"/>
              <a:ext cx="1733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rgbClr val="0000FF"/>
                  </a:solidFill>
                  <a:latin typeface="宋体" pitchFamily="2" charset="-122"/>
                </a:rPr>
                <a:t>附加控制端。</a:t>
              </a:r>
              <a:endParaRPr lang="zh-CN" altLang="en-US" sz="20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357188" y="142875"/>
            <a:ext cx="612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三、数据选择器（</a:t>
            </a:r>
            <a:r>
              <a:rPr lang="en-US" altLang="zh-CN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Data Selector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357188" y="785813"/>
            <a:ext cx="8358187" cy="1285875"/>
            <a:chOff x="428596" y="928670"/>
            <a:chExt cx="8358246" cy="1571636"/>
          </a:xfrm>
        </p:grpSpPr>
        <p:sp>
          <p:nvSpPr>
            <p:cNvPr id="46104" name="Text Box 6"/>
            <p:cNvSpPr txBox="1">
              <a:spLocks noChangeArrowheads="1"/>
            </p:cNvSpPr>
            <p:nvPr/>
          </p:nvSpPr>
          <p:spPr bwMode="auto">
            <a:xfrm>
              <a:off x="468313" y="1098457"/>
              <a:ext cx="8175653" cy="1052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lnSpc>
                  <a:spcPct val="13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    </a:t>
              </a: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    数据选择器又称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多路选择器</a:t>
              </a: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（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Multiplexer, </a:t>
              </a: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简称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MUX</a:t>
              </a: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）。每次在地址输入的控制下，从多路输入数据中选择一路输出。</a:t>
              </a:r>
            </a:p>
          </p:txBody>
        </p:sp>
        <p:sp>
          <p:nvSpPr>
            <p:cNvPr id="46105" name="Rectangle 16"/>
            <p:cNvSpPr>
              <a:spLocks noChangeArrowheads="1"/>
            </p:cNvSpPr>
            <p:nvPr/>
          </p:nvSpPr>
          <p:spPr bwMode="auto">
            <a:xfrm>
              <a:off x="428596" y="928670"/>
              <a:ext cx="8358246" cy="1571636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组合 29"/>
          <p:cNvGrpSpPr>
            <a:grpSpLocks/>
          </p:cNvGrpSpPr>
          <p:nvPr/>
        </p:nvGrpSpPr>
        <p:grpSpPr bwMode="auto">
          <a:xfrm>
            <a:off x="3143250" y="2500313"/>
            <a:ext cx="5357813" cy="2714625"/>
            <a:chOff x="3500430" y="2786058"/>
            <a:chExt cx="5357850" cy="2714644"/>
          </a:xfrm>
        </p:grpSpPr>
        <p:sp>
          <p:nvSpPr>
            <p:cNvPr id="31" name="椭圆 30"/>
            <p:cNvSpPr/>
            <p:nvPr/>
          </p:nvSpPr>
          <p:spPr>
            <a:xfrm>
              <a:off x="3500430" y="2786058"/>
              <a:ext cx="1643074" cy="2286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46101" name="组合 26"/>
            <p:cNvGrpSpPr>
              <a:grpSpLocks/>
            </p:cNvGrpSpPr>
            <p:nvPr/>
          </p:nvGrpSpPr>
          <p:grpSpPr bwMode="auto">
            <a:xfrm>
              <a:off x="5572132" y="4786323"/>
              <a:ext cx="3286148" cy="714379"/>
              <a:chOff x="5572132" y="4786323"/>
              <a:chExt cx="3286148" cy="714379"/>
            </a:xfrm>
          </p:grpSpPr>
          <p:sp>
            <p:nvSpPr>
              <p:cNvPr id="33" name="圆角矩形标注 32"/>
              <p:cNvSpPr/>
              <p:nvPr/>
            </p:nvSpPr>
            <p:spPr>
              <a:xfrm>
                <a:off x="5572132" y="4786322"/>
                <a:ext cx="3286148" cy="714380"/>
              </a:xfrm>
              <a:prstGeom prst="wedgeRoundRectCallout">
                <a:avLst>
                  <a:gd name="adj1" fmla="val -64338"/>
                  <a:gd name="adj2" fmla="val -130306"/>
                  <a:gd name="adj3" fmla="val 16667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6103" name="矩形 33"/>
              <p:cNvSpPr>
                <a:spLocks noChangeArrowheads="1"/>
              </p:cNvSpPr>
              <p:nvPr/>
            </p:nvSpPr>
            <p:spPr bwMode="auto">
              <a:xfrm>
                <a:off x="5643570" y="4929198"/>
                <a:ext cx="321471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solidFill>
                      <a:srgbClr val="FFFF00"/>
                    </a:solidFill>
                    <a:latin typeface="Times New Roman" pitchFamily="18" charset="0"/>
                    <a:cs typeface="Times New Roman" pitchFamily="18" charset="0"/>
                  </a:rPr>
                  <a:t>类似于一个单刀多掷开关。 </a:t>
                </a:r>
                <a:endParaRPr lang="zh-CN" altLang="en-US" sz="2000" b="1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5" name="组合 28"/>
          <p:cNvGrpSpPr>
            <a:grpSpLocks/>
          </p:cNvGrpSpPr>
          <p:nvPr/>
        </p:nvGrpSpPr>
        <p:grpSpPr bwMode="auto">
          <a:xfrm>
            <a:off x="1500188" y="2743200"/>
            <a:ext cx="4941887" cy="2657475"/>
            <a:chOff x="1857356" y="3028890"/>
            <a:chExt cx="4942646" cy="2657608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2357495" y="3286078"/>
              <a:ext cx="150041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2357495" y="3641696"/>
              <a:ext cx="150041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2357495" y="4498989"/>
              <a:ext cx="150041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flipH="1">
              <a:off x="4858192" y="3857606"/>
              <a:ext cx="150041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3857913" y="3286078"/>
              <a:ext cx="1000279" cy="571529"/>
            </a:xfrm>
            <a:prstGeom prst="straightConnector1">
              <a:avLst/>
            </a:prstGeom>
            <a:ln w="25400">
              <a:solidFill>
                <a:srgbClr val="0000FF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16200000" flipV="1">
              <a:off x="3429311" y="4429135"/>
              <a:ext cx="171458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94" name="矩形 17"/>
            <p:cNvSpPr>
              <a:spLocks noChangeArrowheads="1"/>
            </p:cNvSpPr>
            <p:nvPr/>
          </p:nvSpPr>
          <p:spPr bwMode="auto">
            <a:xfrm>
              <a:off x="3428992" y="5286388"/>
              <a:ext cx="168187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位地址选择</a:t>
              </a:r>
              <a:endParaRPr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095" name="矩形 18"/>
            <p:cNvSpPr>
              <a:spLocks noChangeArrowheads="1"/>
            </p:cNvSpPr>
            <p:nvPr/>
          </p:nvSpPr>
          <p:spPr bwMode="auto">
            <a:xfrm>
              <a:off x="1857356" y="3028890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000" baseline="-25000"/>
            </a:p>
          </p:txBody>
        </p:sp>
        <p:sp>
          <p:nvSpPr>
            <p:cNvPr id="46096" name="矩形 19"/>
            <p:cNvSpPr>
              <a:spLocks noChangeArrowheads="1"/>
            </p:cNvSpPr>
            <p:nvPr/>
          </p:nvSpPr>
          <p:spPr bwMode="auto">
            <a:xfrm>
              <a:off x="1857356" y="3429000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 baseline="-25000"/>
            </a:p>
          </p:txBody>
        </p:sp>
        <p:sp>
          <p:nvSpPr>
            <p:cNvPr id="46097" name="矩形 20"/>
            <p:cNvSpPr>
              <a:spLocks noChangeArrowheads="1"/>
            </p:cNvSpPr>
            <p:nvPr/>
          </p:nvSpPr>
          <p:spPr bwMode="auto">
            <a:xfrm>
              <a:off x="1857356" y="4314774"/>
              <a:ext cx="4940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N</a:t>
              </a:r>
              <a:endParaRPr lang="zh-CN" altLang="en-US" sz="2000" baseline="-25000"/>
            </a:p>
          </p:txBody>
        </p:sp>
        <p:sp>
          <p:nvSpPr>
            <p:cNvPr id="46098" name="矩形 21"/>
            <p:cNvSpPr>
              <a:spLocks noChangeArrowheads="1"/>
            </p:cNvSpPr>
            <p:nvPr/>
          </p:nvSpPr>
          <p:spPr bwMode="auto">
            <a:xfrm>
              <a:off x="6429388" y="3643314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Y</a:t>
              </a:r>
              <a:endParaRPr lang="zh-CN" altLang="en-US" sz="2000" baseline="-25000"/>
            </a:p>
          </p:txBody>
        </p:sp>
        <p:sp>
          <p:nvSpPr>
            <p:cNvPr id="46099" name="矩形 23"/>
            <p:cNvSpPr>
              <a:spLocks noChangeArrowheads="1"/>
            </p:cNvSpPr>
            <p:nvPr/>
          </p:nvSpPr>
          <p:spPr bwMode="auto">
            <a:xfrm rot="5400000">
              <a:off x="2566606" y="3767789"/>
              <a:ext cx="59503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4800" b="1" baseline="-25000">
                  <a:latin typeface="Times New Roman" pitchFamily="18" charset="0"/>
                  <a:cs typeface="Times New Roman" pitchFamily="18" charset="0"/>
                </a:rPr>
                <a:t>…</a:t>
              </a:r>
              <a:endParaRPr lang="zh-CN" altLang="en-US" sz="4800" baseline="-25000"/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85813" y="5857875"/>
            <a:ext cx="7623175" cy="461963"/>
          </a:xfrm>
          <a:prstGeom prst="rect">
            <a:avLst/>
          </a:prstGeom>
          <a:noFill/>
          <a:ln w="254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输入数据的路数</a:t>
            </a:r>
            <a:r>
              <a:rPr kumimoji="1"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与地址位数</a:t>
            </a:r>
            <a:r>
              <a:rPr kumimoji="1"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之间满足：</a:t>
            </a:r>
            <a:r>
              <a:rPr kumimoji="1"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N=2</a:t>
            </a:r>
            <a:r>
              <a:rPr kumimoji="1" lang="en-US" altLang="zh-CN" sz="2400" b="1" baseline="30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en-US" altLang="zh-CN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。</a:t>
            </a:r>
            <a:endParaRPr lang="zh-CN" altLang="en-US" sz="24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7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900" y="214313"/>
            <a:ext cx="48164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集成双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数据选择器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74HC153</a:t>
            </a:r>
            <a:endParaRPr lang="zh-CN" altLang="en-US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714375"/>
            <a:ext cx="4548187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4429125" y="3290888"/>
            <a:ext cx="4000500" cy="1276350"/>
            <a:chOff x="4429124" y="3290972"/>
            <a:chExt cx="4000528" cy="1276188"/>
          </a:xfrm>
        </p:grpSpPr>
        <p:sp>
          <p:nvSpPr>
            <p:cNvPr id="5" name="右箭头 4"/>
            <p:cNvSpPr/>
            <p:nvPr/>
          </p:nvSpPr>
          <p:spPr>
            <a:xfrm rot="1717816">
              <a:off x="4429124" y="3290972"/>
              <a:ext cx="1285884" cy="285714"/>
            </a:xfrm>
            <a:prstGeom prst="rightArrow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9882184" flipV="1">
              <a:off x="4438649" y="4281446"/>
              <a:ext cx="1285884" cy="285714"/>
            </a:xfrm>
            <a:prstGeom prst="rightArrow">
              <a:avLst/>
            </a:prstGeom>
            <a:solidFill>
              <a:srgbClr val="0066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643571" y="3357639"/>
              <a:ext cx="2786081" cy="1142855"/>
            </a:xfrm>
            <a:prstGeom prst="roundRect">
              <a:avLst/>
            </a:prstGeom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929323" y="3429066"/>
              <a:ext cx="2357453" cy="9634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ts val="3400"/>
                </a:lnSpc>
                <a:defRPr/>
              </a:pPr>
              <a:r>
                <a:rPr lang="zh-CN" altLang="en-US" sz="2400" b="1" kern="0" dirty="0">
                  <a:solidFill>
                    <a:srgbClr val="FF3399"/>
                  </a:solidFill>
                  <a:latin typeface="Times New Roman" pitchFamily="18" charset="0"/>
                  <a:cs typeface="Times New Roman" pitchFamily="18" charset="0"/>
                </a:rPr>
                <a:t>相互独立控制，</a:t>
              </a:r>
              <a:endParaRPr lang="en-US" altLang="zh-CN" sz="2400" b="1" kern="0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>
                <a:lnSpc>
                  <a:spcPts val="3400"/>
                </a:lnSpc>
                <a:defRPr/>
              </a:pPr>
              <a:r>
                <a:rPr lang="zh-CN" altLang="en-US" sz="2400" b="1" kern="0" dirty="0">
                  <a:solidFill>
                    <a:srgbClr val="FF3399"/>
                  </a:solidFill>
                  <a:latin typeface="Times New Roman" pitchFamily="18" charset="0"/>
                  <a:cs typeface="Times New Roman" pitchFamily="18" charset="0"/>
                </a:rPr>
                <a:t>共用地址输入。</a:t>
              </a:r>
              <a:endParaRPr lang="zh-CN" altLang="en-US" sz="2400" dirty="0">
                <a:solidFill>
                  <a:srgbClr val="FF3399"/>
                </a:solidFill>
              </a:endParaRPr>
            </a:p>
          </p:txBody>
        </p:sp>
      </p:grpSp>
      <p:sp>
        <p:nvSpPr>
          <p:cNvPr id="47109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2875" y="142875"/>
            <a:ext cx="40513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）数据选择器的工作原理</a:t>
            </a:r>
            <a:endParaRPr lang="zh-CN" altLang="en-US" sz="2400" dirty="0">
              <a:solidFill>
                <a:srgbClr val="0000FF"/>
              </a:solidFill>
              <a:latin typeface="Arial" pitchFamily="34" charset="0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000125"/>
            <a:ext cx="536098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 Box 116"/>
          <p:cNvSpPr txBox="1">
            <a:spLocks noChangeArrowheads="1"/>
          </p:cNvSpPr>
          <p:nvPr/>
        </p:nvSpPr>
        <p:spPr bwMode="auto">
          <a:xfrm>
            <a:off x="6643688" y="642938"/>
            <a:ext cx="1643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功能表</a:t>
            </a:r>
          </a:p>
        </p:txBody>
      </p:sp>
      <p:grpSp>
        <p:nvGrpSpPr>
          <p:cNvPr id="3" name="组合 42"/>
          <p:cNvGrpSpPr>
            <a:grpSpLocks/>
          </p:cNvGrpSpPr>
          <p:nvPr/>
        </p:nvGrpSpPr>
        <p:grpSpPr bwMode="auto">
          <a:xfrm>
            <a:off x="428625" y="928688"/>
            <a:ext cx="288925" cy="642937"/>
            <a:chOff x="428596" y="928670"/>
            <a:chExt cx="288862" cy="642942"/>
          </a:xfrm>
        </p:grpSpPr>
        <p:sp>
          <p:nvSpPr>
            <p:cNvPr id="48182" name="矩形 14"/>
            <p:cNvSpPr>
              <a:spLocks noChangeArrowheads="1"/>
            </p:cNvSpPr>
            <p:nvPr/>
          </p:nvSpPr>
          <p:spPr bwMode="auto">
            <a:xfrm>
              <a:off x="428596" y="928670"/>
              <a:ext cx="2888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宋体" pitchFamily="2" charset="-122"/>
                </a:rPr>
                <a:t>0</a:t>
              </a:r>
              <a:endParaRPr lang="zh-CN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48183" name="矩形 15"/>
            <p:cNvSpPr>
              <a:spLocks noChangeArrowheads="1"/>
            </p:cNvSpPr>
            <p:nvPr/>
          </p:nvSpPr>
          <p:spPr bwMode="auto">
            <a:xfrm>
              <a:off x="428596" y="1233058"/>
              <a:ext cx="2888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宋体" pitchFamily="2" charset="-122"/>
                </a:rPr>
                <a:t>0</a:t>
              </a:r>
              <a:endParaRPr lang="zh-CN" altLang="en-US" sz="1600" b="1">
                <a:solidFill>
                  <a:srgbClr val="0000FF"/>
                </a:solidFill>
              </a:endParaRPr>
            </a:p>
          </p:txBody>
        </p:sp>
      </p:grpSp>
      <p:grpSp>
        <p:nvGrpSpPr>
          <p:cNvPr id="4" name="组合 23"/>
          <p:cNvGrpSpPr>
            <a:grpSpLocks/>
          </p:cNvGrpSpPr>
          <p:nvPr/>
        </p:nvGrpSpPr>
        <p:grpSpPr bwMode="auto">
          <a:xfrm>
            <a:off x="1427163" y="1214438"/>
            <a:ext cx="439737" cy="2160587"/>
            <a:chOff x="1427934" y="1214422"/>
            <a:chExt cx="438646" cy="2160000"/>
          </a:xfrm>
        </p:grpSpPr>
        <p:cxnSp>
          <p:nvCxnSpPr>
            <p:cNvPr id="20" name="直接连接符 19"/>
            <p:cNvCxnSpPr/>
            <p:nvPr/>
          </p:nvCxnSpPr>
          <p:spPr>
            <a:xfrm rot="5400000">
              <a:off x="348726" y="2293630"/>
              <a:ext cx="2160000" cy="158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429517" y="1890513"/>
              <a:ext cx="437063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429517" y="3356965"/>
              <a:ext cx="437063" cy="0"/>
            </a:xfrm>
            <a:prstGeom prst="line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24"/>
          <p:cNvGrpSpPr>
            <a:grpSpLocks/>
          </p:cNvGrpSpPr>
          <p:nvPr/>
        </p:nvGrpSpPr>
        <p:grpSpPr bwMode="auto">
          <a:xfrm>
            <a:off x="3000375" y="1554163"/>
            <a:ext cx="438150" cy="3017837"/>
            <a:chOff x="1427934" y="357166"/>
            <a:chExt cx="438646" cy="3018050"/>
          </a:xfrm>
        </p:grpSpPr>
        <p:cxnSp>
          <p:nvCxnSpPr>
            <p:cNvPr id="26" name="直接连接符 25"/>
            <p:cNvCxnSpPr/>
            <p:nvPr/>
          </p:nvCxnSpPr>
          <p:spPr>
            <a:xfrm rot="16200000" flipH="1">
              <a:off x="-81092" y="1866192"/>
              <a:ext cx="3018050" cy="0"/>
            </a:xfrm>
            <a:prstGeom prst="line">
              <a:avLst/>
            </a:prstGeom>
            <a:ln w="31750">
              <a:solidFill>
                <a:srgbClr val="33CC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427934" y="1071591"/>
              <a:ext cx="438646" cy="0"/>
            </a:xfrm>
            <a:prstGeom prst="line">
              <a:avLst/>
            </a:prstGeom>
            <a:ln w="31750">
              <a:solidFill>
                <a:srgbClr val="33CC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427934" y="3357753"/>
              <a:ext cx="438646" cy="0"/>
            </a:xfrm>
            <a:prstGeom prst="line">
              <a:avLst/>
            </a:prstGeom>
            <a:ln w="31750">
              <a:solidFill>
                <a:srgbClr val="33CC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41"/>
          <p:cNvGrpSpPr>
            <a:grpSpLocks/>
          </p:cNvGrpSpPr>
          <p:nvPr/>
        </p:nvGrpSpPr>
        <p:grpSpPr bwMode="auto">
          <a:xfrm>
            <a:off x="500063" y="2357438"/>
            <a:ext cx="4714875" cy="1001712"/>
            <a:chOff x="500034" y="2357430"/>
            <a:chExt cx="4714908" cy="100172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00034" y="2357430"/>
              <a:ext cx="2071701" cy="1587"/>
            </a:xfrm>
            <a:prstGeom prst="line">
              <a:avLst/>
            </a:prstGeom>
            <a:ln w="317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2357422" y="2571744"/>
              <a:ext cx="428628" cy="3175"/>
            </a:xfrm>
            <a:prstGeom prst="line">
              <a:avLst/>
            </a:prstGeom>
            <a:ln w="317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571735" y="2786058"/>
              <a:ext cx="1428760" cy="1587"/>
            </a:xfrm>
            <a:prstGeom prst="line">
              <a:avLst/>
            </a:prstGeom>
            <a:ln w="317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16200000" flipH="1">
              <a:off x="3716331" y="3071811"/>
              <a:ext cx="571505" cy="0"/>
            </a:xfrm>
            <a:prstGeom prst="line">
              <a:avLst/>
            </a:prstGeom>
            <a:ln w="317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4000495" y="3357563"/>
              <a:ext cx="1214447" cy="1587"/>
            </a:xfrm>
            <a:prstGeom prst="line">
              <a:avLst/>
            </a:prstGeom>
            <a:ln w="317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 43"/>
          <p:cNvSpPr/>
          <p:nvPr/>
        </p:nvSpPr>
        <p:spPr>
          <a:xfrm>
            <a:off x="1571625" y="4214813"/>
            <a:ext cx="642938" cy="50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500188" y="2786063"/>
            <a:ext cx="642937" cy="50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14688" y="3857625"/>
            <a:ext cx="642937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81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071563"/>
            <a:ext cx="27432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41"/>
          <p:cNvGrpSpPr>
            <a:grpSpLocks/>
          </p:cNvGrpSpPr>
          <p:nvPr/>
        </p:nvGrpSpPr>
        <p:grpSpPr bwMode="auto">
          <a:xfrm>
            <a:off x="5786438" y="4143375"/>
            <a:ext cx="3246437" cy="400050"/>
            <a:chOff x="5143504" y="5857892"/>
            <a:chExt cx="3246402" cy="400110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5176841" y="5929341"/>
              <a:ext cx="25241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70" name="矩形 40"/>
            <p:cNvSpPr>
              <a:spLocks noChangeArrowheads="1"/>
            </p:cNvSpPr>
            <p:nvPr/>
          </p:nvSpPr>
          <p:spPr bwMode="auto">
            <a:xfrm>
              <a:off x="5143504" y="5857892"/>
              <a:ext cx="32464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 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=0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时，数据选择器工作；</a:t>
              </a:r>
              <a:endParaRPr lang="en-US" altLang="zh-CN" sz="20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组合 46"/>
          <p:cNvGrpSpPr>
            <a:grpSpLocks/>
          </p:cNvGrpSpPr>
          <p:nvPr/>
        </p:nvGrpSpPr>
        <p:grpSpPr bwMode="auto">
          <a:xfrm>
            <a:off x="5797550" y="4529138"/>
            <a:ext cx="3060700" cy="400050"/>
            <a:chOff x="1116257" y="5643578"/>
            <a:chExt cx="3060453" cy="400110"/>
          </a:xfrm>
        </p:grpSpPr>
        <p:cxnSp>
          <p:nvCxnSpPr>
            <p:cNvPr id="39" name="直接连接符 38"/>
            <p:cNvCxnSpPr/>
            <p:nvPr/>
          </p:nvCxnSpPr>
          <p:spPr>
            <a:xfrm flipV="1">
              <a:off x="1143243" y="5715026"/>
              <a:ext cx="25239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68" name="矩形 42"/>
            <p:cNvSpPr>
              <a:spLocks noChangeArrowheads="1"/>
            </p:cNvSpPr>
            <p:nvPr/>
          </p:nvSpPr>
          <p:spPr bwMode="auto">
            <a:xfrm>
              <a:off x="1116257" y="5643578"/>
              <a:ext cx="306045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 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=1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时，</a:t>
              </a:r>
              <a:r>
                <a:rPr lang="en-US" altLang="zh-CN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Y=0, </a:t>
              </a:r>
              <a:r>
                <a:rPr lang="zh-CN" altLang="en-US" sz="20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输出无效。</a:t>
              </a:r>
            </a:p>
          </p:txBody>
        </p:sp>
      </p:grpSp>
      <p:grpSp>
        <p:nvGrpSpPr>
          <p:cNvPr id="9" name="组合 69"/>
          <p:cNvGrpSpPr>
            <a:grpSpLocks/>
          </p:cNvGrpSpPr>
          <p:nvPr/>
        </p:nvGrpSpPr>
        <p:grpSpPr bwMode="auto">
          <a:xfrm>
            <a:off x="5715000" y="3714750"/>
            <a:ext cx="3143250" cy="1285875"/>
            <a:chOff x="5715008" y="3714752"/>
            <a:chExt cx="3143272" cy="1285875"/>
          </a:xfrm>
        </p:grpSpPr>
        <p:sp>
          <p:nvSpPr>
            <p:cNvPr id="48163" name="Rectangle 16"/>
            <p:cNvSpPr>
              <a:spLocks noChangeArrowheads="1"/>
            </p:cNvSpPr>
            <p:nvPr/>
          </p:nvSpPr>
          <p:spPr bwMode="auto">
            <a:xfrm>
              <a:off x="5715008" y="3714752"/>
              <a:ext cx="3143272" cy="1285875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8164" name="组合 48"/>
            <p:cNvGrpSpPr>
              <a:grpSpLocks/>
            </p:cNvGrpSpPr>
            <p:nvPr/>
          </p:nvGrpSpPr>
          <p:grpSpPr bwMode="auto">
            <a:xfrm>
              <a:off x="5786446" y="3786190"/>
              <a:ext cx="2133918" cy="400110"/>
              <a:chOff x="3000364" y="6286520"/>
              <a:chExt cx="2133918" cy="400110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V="1">
                <a:off x="3021001" y="6370657"/>
                <a:ext cx="252415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66" name="矩形 47"/>
              <p:cNvSpPr>
                <a:spLocks noChangeArrowheads="1"/>
              </p:cNvSpPr>
              <p:nvPr/>
            </p:nvSpPr>
            <p:spPr bwMode="auto">
              <a:xfrm>
                <a:off x="3000364" y="6286520"/>
                <a:ext cx="213391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0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zh-CN" altLang="en-US" sz="2000" b="1">
                    <a:solidFill>
                      <a:srgbClr val="006600"/>
                    </a:solidFill>
                    <a:latin typeface="Times New Roman" pitchFamily="18" charset="0"/>
                    <a:cs typeface="Times New Roman" pitchFamily="18" charset="0"/>
                  </a:rPr>
                  <a:t>：选通控制端。</a:t>
                </a:r>
              </a:p>
            </p:txBody>
          </p:sp>
        </p:grpSp>
      </p:grp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1071563" y="5357813"/>
            <a:ext cx="2270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</a:rPr>
              <a:t>逻辑函数式：</a:t>
            </a:r>
          </a:p>
        </p:txBody>
      </p:sp>
      <p:sp>
        <p:nvSpPr>
          <p:cNvPr id="51" name="矩形 50"/>
          <p:cNvSpPr/>
          <p:nvPr/>
        </p:nvSpPr>
        <p:spPr>
          <a:xfrm>
            <a:off x="6072188" y="1538288"/>
            <a:ext cx="5715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001000" y="1525588"/>
            <a:ext cx="571500" cy="331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001000" y="1903413"/>
            <a:ext cx="571500" cy="331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001000" y="2298700"/>
            <a:ext cx="571500" cy="331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001000" y="2689225"/>
            <a:ext cx="571500" cy="331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013700" y="3097213"/>
            <a:ext cx="571500" cy="331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929438" y="1533525"/>
            <a:ext cx="857250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929438" y="1928813"/>
            <a:ext cx="857250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929438" y="2336800"/>
            <a:ext cx="857250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929438" y="2714625"/>
            <a:ext cx="857250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896100" y="3125788"/>
            <a:ext cx="857250" cy="260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072188" y="1928813"/>
            <a:ext cx="5715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072188" y="2319338"/>
            <a:ext cx="5715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072188" y="2714625"/>
            <a:ext cx="5715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6072188" y="3109913"/>
            <a:ext cx="571500" cy="285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5715000" y="642938"/>
            <a:ext cx="3214688" cy="3000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0" name="Object 28"/>
          <p:cNvGraphicFramePr>
            <a:graphicFrameLocks noChangeAspect="1"/>
          </p:cNvGraphicFramePr>
          <p:nvPr/>
        </p:nvGraphicFramePr>
        <p:xfrm>
          <a:off x="1357313" y="5926138"/>
          <a:ext cx="592931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4" name="公式" r:id="rId5" imgW="3438544" imgH="123922" progId="Equation.3">
                  <p:embed/>
                </p:oleObj>
              </mc:Choice>
              <mc:Fallback>
                <p:oleObj name="公式" r:id="rId5" imgW="3438544" imgH="12392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5926138"/>
                        <a:ext cx="5929312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6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500063" y="285750"/>
            <a:ext cx="7929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22300" indent="-6223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例：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用一片双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数据选择器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74HC153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组成一个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数据选择器。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2247900"/>
            <a:ext cx="2513012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34"/>
          <p:cNvGrpSpPr>
            <a:grpSpLocks/>
          </p:cNvGrpSpPr>
          <p:nvPr/>
        </p:nvGrpSpPr>
        <p:grpSpPr bwMode="auto">
          <a:xfrm>
            <a:off x="571500" y="2928938"/>
            <a:ext cx="1785938" cy="1357312"/>
            <a:chOff x="571472" y="2928934"/>
            <a:chExt cx="1785950" cy="1357322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71538" y="4117980"/>
              <a:ext cx="128588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71538" y="3182936"/>
              <a:ext cx="1285884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71538" y="3487738"/>
              <a:ext cx="1285884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71538" y="3811591"/>
              <a:ext cx="1285884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20" name="矩形 14"/>
            <p:cNvSpPr>
              <a:spLocks noChangeArrowheads="1"/>
            </p:cNvSpPr>
            <p:nvPr/>
          </p:nvSpPr>
          <p:spPr bwMode="auto">
            <a:xfrm>
              <a:off x="571472" y="2928934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49221" name="矩形 15"/>
            <p:cNvSpPr>
              <a:spLocks noChangeArrowheads="1"/>
            </p:cNvSpPr>
            <p:nvPr/>
          </p:nvSpPr>
          <p:spPr bwMode="auto">
            <a:xfrm>
              <a:off x="571472" y="3243204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49222" name="矩形 16"/>
            <p:cNvSpPr>
              <a:spLocks noChangeArrowheads="1"/>
            </p:cNvSpPr>
            <p:nvPr/>
          </p:nvSpPr>
          <p:spPr bwMode="auto">
            <a:xfrm>
              <a:off x="571472" y="3571876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49223" name="矩形 17"/>
            <p:cNvSpPr>
              <a:spLocks noChangeArrowheads="1"/>
            </p:cNvSpPr>
            <p:nvPr/>
          </p:nvSpPr>
          <p:spPr bwMode="auto">
            <a:xfrm>
              <a:off x="571472" y="3886146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</p:grpSp>
      <p:grpSp>
        <p:nvGrpSpPr>
          <p:cNvPr id="4" name="组合 35"/>
          <p:cNvGrpSpPr>
            <a:grpSpLocks/>
          </p:cNvGrpSpPr>
          <p:nvPr/>
        </p:nvGrpSpPr>
        <p:grpSpPr bwMode="auto">
          <a:xfrm>
            <a:off x="571500" y="4929188"/>
            <a:ext cx="1785938" cy="1357312"/>
            <a:chOff x="571472" y="4929198"/>
            <a:chExt cx="1785950" cy="135732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071538" y="5187962"/>
              <a:ext cx="128588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71538" y="5499114"/>
              <a:ext cx="128588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071538" y="5797566"/>
              <a:ext cx="128588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71538" y="6121419"/>
              <a:ext cx="1285884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212" name="矩形 18"/>
            <p:cNvSpPr>
              <a:spLocks noChangeArrowheads="1"/>
            </p:cNvSpPr>
            <p:nvPr/>
          </p:nvSpPr>
          <p:spPr bwMode="auto">
            <a:xfrm>
              <a:off x="571472" y="4929198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49213" name="矩形 19"/>
            <p:cNvSpPr>
              <a:spLocks noChangeArrowheads="1"/>
            </p:cNvSpPr>
            <p:nvPr/>
          </p:nvSpPr>
          <p:spPr bwMode="auto">
            <a:xfrm>
              <a:off x="571472" y="5243468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49214" name="矩形 20"/>
            <p:cNvSpPr>
              <a:spLocks noChangeArrowheads="1"/>
            </p:cNvSpPr>
            <p:nvPr/>
          </p:nvSpPr>
          <p:spPr bwMode="auto">
            <a:xfrm>
              <a:off x="571472" y="5572140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49215" name="矩形 21"/>
            <p:cNvSpPr>
              <a:spLocks noChangeArrowheads="1"/>
            </p:cNvSpPr>
            <p:nvPr/>
          </p:nvSpPr>
          <p:spPr bwMode="auto">
            <a:xfrm>
              <a:off x="571472" y="5886410"/>
              <a:ext cx="4555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  <a:r>
                <a:rPr lang="en-US" altLang="zh-CN" sz="2000" b="1" baseline="-25000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7</a:t>
              </a:r>
            </a:p>
          </p:txBody>
        </p:sp>
      </p:grpSp>
      <p:grpSp>
        <p:nvGrpSpPr>
          <p:cNvPr id="5" name="组合 53"/>
          <p:cNvGrpSpPr>
            <a:grpSpLocks/>
          </p:cNvGrpSpPr>
          <p:nvPr/>
        </p:nvGrpSpPr>
        <p:grpSpPr bwMode="auto">
          <a:xfrm>
            <a:off x="571500" y="2130425"/>
            <a:ext cx="1785938" cy="2767013"/>
            <a:chOff x="571472" y="2143116"/>
            <a:chExt cx="1786098" cy="2767511"/>
          </a:xfrm>
        </p:grpSpPr>
        <p:grpSp>
          <p:nvGrpSpPr>
            <p:cNvPr id="49197" name="组合 36"/>
            <p:cNvGrpSpPr>
              <a:grpSpLocks/>
            </p:cNvGrpSpPr>
            <p:nvPr/>
          </p:nvGrpSpPr>
          <p:grpSpPr bwMode="auto">
            <a:xfrm>
              <a:off x="1786019" y="2357468"/>
              <a:ext cx="571551" cy="2553159"/>
              <a:chOff x="1786019" y="2357468"/>
              <a:chExt cx="571551" cy="2553159"/>
            </a:xfrm>
          </p:grpSpPr>
          <p:grpSp>
            <p:nvGrpSpPr>
              <p:cNvPr id="49200" name="组合 131"/>
              <p:cNvGrpSpPr>
                <a:grpSpLocks/>
              </p:cNvGrpSpPr>
              <p:nvPr/>
            </p:nvGrpSpPr>
            <p:grpSpPr bwMode="auto">
              <a:xfrm rot="5400000">
                <a:off x="1832818" y="4239749"/>
                <a:ext cx="406509" cy="500107"/>
                <a:chOff x="3000730" y="4714739"/>
                <a:chExt cx="610588" cy="500110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 rot="5400000">
                  <a:off x="2965435" y="4750153"/>
                  <a:ext cx="500110" cy="429282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449210" y="4867154"/>
                  <a:ext cx="162173" cy="10796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cxnSp>
            <p:nvCxnSpPr>
              <p:cNvPr id="26" name="直接连接符 25"/>
              <p:cNvCxnSpPr/>
              <p:nvPr/>
            </p:nvCxnSpPr>
            <p:spPr>
              <a:xfrm rot="5400000">
                <a:off x="1107215" y="3322047"/>
                <a:ext cx="1929159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2071794" y="2878262"/>
                <a:ext cx="285776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2033691" y="4905863"/>
                <a:ext cx="323879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5400000">
                <a:off x="1937629" y="4801864"/>
                <a:ext cx="215939" cy="1588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 bwMode="auto">
              <a:xfrm>
                <a:off x="2033691" y="2838566"/>
                <a:ext cx="71443" cy="71451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1071580" y="2357468"/>
              <a:ext cx="1000215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99" name="矩形 49"/>
            <p:cNvSpPr>
              <a:spLocks noChangeArrowheads="1"/>
            </p:cNvSpPr>
            <p:nvPr/>
          </p:nvSpPr>
          <p:spPr bwMode="auto">
            <a:xfrm>
              <a:off x="571472" y="2143116"/>
              <a:ext cx="510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buClr>
                  <a:schemeClr val="hlink"/>
                </a:buClr>
                <a:buSzPct val="70000"/>
                <a:buFontTx/>
                <a:buNone/>
              </a:pPr>
              <a:r>
                <a:rPr lang="en-US" altLang="zh-CN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  <p:grpSp>
        <p:nvGrpSpPr>
          <p:cNvPr id="16" name="组合 52"/>
          <p:cNvGrpSpPr>
            <a:grpSpLocks/>
          </p:cNvGrpSpPr>
          <p:nvPr/>
        </p:nvGrpSpPr>
        <p:grpSpPr bwMode="auto">
          <a:xfrm>
            <a:off x="571500" y="1285875"/>
            <a:ext cx="3429000" cy="1001713"/>
            <a:chOff x="571472" y="1285860"/>
            <a:chExt cx="3429818" cy="1002514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71654" y="1929312"/>
              <a:ext cx="2304011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071654" y="1500344"/>
              <a:ext cx="2928048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5400000">
              <a:off x="3190577" y="2108049"/>
              <a:ext cx="359062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 flipH="1" flipV="1">
              <a:off x="3607277" y="1892770"/>
              <a:ext cx="786440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95" name="矩形 50"/>
            <p:cNvSpPr>
              <a:spLocks noChangeArrowheads="1"/>
            </p:cNvSpPr>
            <p:nvPr/>
          </p:nvSpPr>
          <p:spPr bwMode="auto">
            <a:xfrm>
              <a:off x="571472" y="1714488"/>
              <a:ext cx="510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baseline="-2500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196" name="矩形 51"/>
            <p:cNvSpPr>
              <a:spLocks noChangeArrowheads="1"/>
            </p:cNvSpPr>
            <p:nvPr/>
          </p:nvSpPr>
          <p:spPr bwMode="auto">
            <a:xfrm>
              <a:off x="571472" y="1285860"/>
              <a:ext cx="510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baseline="-25000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7" name="组合 70"/>
          <p:cNvGrpSpPr>
            <a:grpSpLocks/>
          </p:cNvGrpSpPr>
          <p:nvPr/>
        </p:nvGrpSpPr>
        <p:grpSpPr bwMode="auto">
          <a:xfrm>
            <a:off x="4811713" y="3630613"/>
            <a:ext cx="2901950" cy="1735137"/>
            <a:chOff x="4786314" y="3643314"/>
            <a:chExt cx="2901907" cy="1735150"/>
          </a:xfrm>
        </p:grpSpPr>
        <p:grpSp>
          <p:nvGrpSpPr>
            <p:cNvPr id="49179" name="组合 50"/>
            <p:cNvGrpSpPr>
              <a:grpSpLocks/>
            </p:cNvGrpSpPr>
            <p:nvPr/>
          </p:nvGrpSpPr>
          <p:grpSpPr bwMode="auto">
            <a:xfrm>
              <a:off x="5067304" y="4227518"/>
              <a:ext cx="1500188" cy="571500"/>
              <a:chOff x="3786253" y="4572007"/>
              <a:chExt cx="1500238" cy="571504"/>
            </a:xfrm>
          </p:grpSpPr>
          <p:sp>
            <p:nvSpPr>
              <p:cNvPr id="56" name="弧形 55"/>
              <p:cNvSpPr/>
              <p:nvPr/>
            </p:nvSpPr>
            <p:spPr>
              <a:xfrm>
                <a:off x="3786246" y="4572007"/>
                <a:ext cx="1500216" cy="571508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7" name="弧形 56"/>
              <p:cNvSpPr/>
              <p:nvPr/>
            </p:nvSpPr>
            <p:spPr>
              <a:xfrm flipV="1">
                <a:off x="3786246" y="4572007"/>
                <a:ext cx="1500216" cy="571508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8" name="弧形 57"/>
              <p:cNvSpPr/>
              <p:nvPr/>
            </p:nvSpPr>
            <p:spPr>
              <a:xfrm>
                <a:off x="4383157" y="4572007"/>
                <a:ext cx="331794" cy="571508"/>
              </a:xfrm>
              <a:prstGeom prst="arc">
                <a:avLst>
                  <a:gd name="adj1" fmla="val 16200000"/>
                  <a:gd name="adj2" fmla="val 5186173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4786314" y="3643314"/>
              <a:ext cx="571492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4794251" y="5376877"/>
              <a:ext cx="571492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rot="5400000" flipH="1" flipV="1">
              <a:off x="5037128" y="3963991"/>
              <a:ext cx="642942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5400000" flipH="1" flipV="1">
              <a:off x="5037922" y="5036355"/>
              <a:ext cx="641355" cy="158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5357806" y="4286256"/>
              <a:ext cx="571492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357806" y="4727584"/>
              <a:ext cx="571492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6572225" y="4508507"/>
              <a:ext cx="571492" cy="1588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87" name="矩形 69"/>
            <p:cNvSpPr>
              <a:spLocks noChangeArrowheads="1"/>
            </p:cNvSpPr>
            <p:nvPr/>
          </p:nvSpPr>
          <p:spPr bwMode="auto">
            <a:xfrm>
              <a:off x="7215206" y="4253219"/>
              <a:ext cx="4730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zh-CN" alt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3" name="Group 30"/>
          <p:cNvGraphicFramePr>
            <a:graphicFrameLocks noGrp="1"/>
          </p:cNvGraphicFramePr>
          <p:nvPr/>
        </p:nvGraphicFramePr>
        <p:xfrm>
          <a:off x="4756150" y="1490663"/>
          <a:ext cx="3744913" cy="1223962"/>
        </p:xfrm>
        <a:graphic>
          <a:graphicData uri="http://schemas.openxmlformats.org/drawingml/2006/table">
            <a:tbl>
              <a:tblPr/>
              <a:tblGrid>
                <a:gridCol w="792163"/>
                <a:gridCol w="1655762"/>
                <a:gridCol w="1296988"/>
              </a:tblGrid>
              <a:tr h="431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A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00 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r>
                        <a:rPr kumimoji="0" lang="en-US" altLang="zh-CN" sz="20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541338" y="765175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逻辑函数式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857250" y="1395413"/>
          <a:ext cx="764381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公式" r:id="rId3" imgW="4019545" imgH="400152" progId="Equation.3">
                  <p:embed/>
                </p:oleObj>
              </mc:Choice>
              <mc:Fallback>
                <p:oleObj name="公式" r:id="rId3" imgW="4019545" imgH="40015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395413"/>
                        <a:ext cx="764381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357563"/>
            <a:ext cx="441007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071563" y="6000750"/>
            <a:ext cx="4176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特点：输出端为互补形式。</a:t>
            </a:r>
          </a:p>
        </p:txBody>
      </p:sp>
      <p:sp>
        <p:nvSpPr>
          <p:cNvPr id="50182" name="矩形 6"/>
          <p:cNvSpPr>
            <a:spLocks noChangeArrowheads="1"/>
          </p:cNvSpPr>
          <p:nvPr/>
        </p:nvSpPr>
        <p:spPr bwMode="auto">
          <a:xfrm>
            <a:off x="508000" y="142875"/>
            <a:ext cx="4421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2.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 集成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8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选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数据选择器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PMingLiU-ExtB" pitchFamily="18" charset="-120"/>
                <a:cs typeface="Times New Roman" pitchFamily="18" charset="0"/>
              </a:rPr>
              <a:t>74LS151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PMingLiU-ExtB" pitchFamily="18" charset="-120"/>
              <a:cs typeface="Times New Roman" pitchFamily="18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41338" y="2895600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逻辑符号</a:t>
            </a:r>
          </a:p>
        </p:txBody>
      </p:sp>
      <p:sp>
        <p:nvSpPr>
          <p:cNvPr id="50184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5"/>
          <p:cNvSpPr txBox="1">
            <a:spLocks noChangeArrowheads="1"/>
          </p:cNvSpPr>
          <p:nvPr/>
        </p:nvSpPr>
        <p:spPr bwMode="auto">
          <a:xfrm>
            <a:off x="414338" y="71438"/>
            <a:ext cx="3675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四、加法器（</a:t>
            </a:r>
            <a:r>
              <a:rPr lang="en-US" altLang="zh-CN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Adder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628650" y="1143000"/>
            <a:ext cx="18875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）半加器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28650" y="642938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一位加法器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570038" y="3694113"/>
            <a:ext cx="2071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半加器真值表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14463" y="1571625"/>
            <a:ext cx="7110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不考虑低位进位，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将两个一位二进制数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相加。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Group 51"/>
          <p:cNvGraphicFramePr>
            <a:graphicFrameLocks noGrp="1"/>
          </p:cNvGraphicFramePr>
          <p:nvPr/>
        </p:nvGraphicFramePr>
        <p:xfrm>
          <a:off x="1570038" y="4122738"/>
          <a:ext cx="2130425" cy="2378075"/>
        </p:xfrm>
        <a:graphic>
          <a:graphicData uri="http://schemas.openxmlformats.org/drawingml/2006/table">
            <a:tbl>
              <a:tblPr/>
              <a:tblGrid>
                <a:gridCol w="441325"/>
                <a:gridCol w="646112"/>
                <a:gridCol w="357188"/>
                <a:gridCol w="685800"/>
              </a:tblGrid>
              <a:tr h="396346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输入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输出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6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32" marB="4573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5200650" y="2071688"/>
            <a:ext cx="2593975" cy="1235075"/>
            <a:chOff x="5357818" y="3929066"/>
            <a:chExt cx="2593974" cy="1234782"/>
          </a:xfrm>
        </p:grpSpPr>
        <p:graphicFrame>
          <p:nvGraphicFramePr>
            <p:cNvPr id="51248" name="Object 3"/>
            <p:cNvGraphicFramePr>
              <a:graphicFrameLocks noChangeAspect="1"/>
            </p:cNvGraphicFramePr>
            <p:nvPr/>
          </p:nvGraphicFramePr>
          <p:xfrm>
            <a:off x="5572132" y="4357694"/>
            <a:ext cx="2379660" cy="3800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1" name="公式" r:id="rId3" imgW="1473200" imgH="215900" progId="Equation.3">
                    <p:embed/>
                  </p:oleObj>
                </mc:Choice>
                <mc:Fallback>
                  <p:oleObj name="公式" r:id="rId3" imgW="1473200" imgH="215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132" y="4357694"/>
                          <a:ext cx="2379660" cy="3800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9" name="Object 4"/>
            <p:cNvGraphicFramePr>
              <a:graphicFrameLocks noChangeAspect="1"/>
            </p:cNvGraphicFramePr>
            <p:nvPr/>
          </p:nvGraphicFramePr>
          <p:xfrm>
            <a:off x="5586407" y="4857760"/>
            <a:ext cx="1008063" cy="30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2" name="公式" r:id="rId5" imgW="647419" imgH="177723" progId="Equation.3">
                    <p:embed/>
                  </p:oleObj>
                </mc:Choice>
                <mc:Fallback>
                  <p:oleObj name="公式" r:id="rId5" imgW="647419" imgH="177723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6407" y="4857760"/>
                          <a:ext cx="1008063" cy="30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50" name="Text Box 10"/>
            <p:cNvSpPr txBox="1">
              <a:spLocks noChangeArrowheads="1"/>
            </p:cNvSpPr>
            <p:nvPr/>
          </p:nvSpPr>
          <p:spPr bwMode="auto">
            <a:xfrm>
              <a:off x="5357818" y="3929066"/>
              <a:ext cx="25304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 逻辑函数式</a:t>
              </a:r>
            </a:p>
          </p:txBody>
        </p:sp>
      </p:grpSp>
      <p:grpSp>
        <p:nvGrpSpPr>
          <p:cNvPr id="5" name="组合 20"/>
          <p:cNvGrpSpPr>
            <a:grpSpLocks/>
          </p:cNvGrpSpPr>
          <p:nvPr/>
        </p:nvGrpSpPr>
        <p:grpSpPr bwMode="auto">
          <a:xfrm>
            <a:off x="5200650" y="3429000"/>
            <a:ext cx="2571750" cy="1714500"/>
            <a:chOff x="5143504" y="3571876"/>
            <a:chExt cx="2571768" cy="1714512"/>
          </a:xfrm>
        </p:grpSpPr>
        <p:pic>
          <p:nvPicPr>
            <p:cNvPr id="51246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172" y="3905263"/>
              <a:ext cx="2324100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47" name="Text Box 10"/>
            <p:cNvSpPr txBox="1">
              <a:spLocks noChangeArrowheads="1"/>
            </p:cNvSpPr>
            <p:nvPr/>
          </p:nvSpPr>
          <p:spPr bwMode="auto">
            <a:xfrm>
              <a:off x="5143504" y="3571876"/>
              <a:ext cx="25304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 逻辑图</a:t>
              </a:r>
            </a:p>
          </p:txBody>
        </p:sp>
      </p:grpSp>
      <p:grpSp>
        <p:nvGrpSpPr>
          <p:cNvPr id="7" name="组合 22"/>
          <p:cNvGrpSpPr>
            <a:grpSpLocks/>
          </p:cNvGrpSpPr>
          <p:nvPr/>
        </p:nvGrpSpPr>
        <p:grpSpPr bwMode="auto">
          <a:xfrm>
            <a:off x="5200650" y="5172075"/>
            <a:ext cx="2530475" cy="1543050"/>
            <a:chOff x="5143504" y="5172030"/>
            <a:chExt cx="2530475" cy="1542835"/>
          </a:xfrm>
        </p:grpSpPr>
        <p:sp>
          <p:nvSpPr>
            <p:cNvPr id="51244" name="Text Box 10"/>
            <p:cNvSpPr txBox="1">
              <a:spLocks noChangeArrowheads="1"/>
            </p:cNvSpPr>
            <p:nvPr/>
          </p:nvSpPr>
          <p:spPr bwMode="auto">
            <a:xfrm>
              <a:off x="5143504" y="5172030"/>
              <a:ext cx="25304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 逻辑符号</a:t>
              </a:r>
            </a:p>
          </p:txBody>
        </p:sp>
        <p:pic>
          <p:nvPicPr>
            <p:cNvPr id="51245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6" y="5572140"/>
              <a:ext cx="2071702" cy="114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24"/>
          <p:cNvGrpSpPr>
            <a:grpSpLocks/>
          </p:cNvGrpSpPr>
          <p:nvPr/>
        </p:nvGrpSpPr>
        <p:grpSpPr bwMode="auto">
          <a:xfrm>
            <a:off x="1431925" y="2214563"/>
            <a:ext cx="3268663" cy="1285875"/>
            <a:chOff x="785786" y="2214532"/>
            <a:chExt cx="3269351" cy="1285875"/>
          </a:xfrm>
        </p:grpSpPr>
        <p:sp>
          <p:nvSpPr>
            <p:cNvPr id="51240" name="矩形 9"/>
            <p:cNvSpPr>
              <a:spLocks noChangeArrowheads="1"/>
            </p:cNvSpPr>
            <p:nvPr/>
          </p:nvSpPr>
          <p:spPr bwMode="auto">
            <a:xfrm>
              <a:off x="893694" y="2285970"/>
              <a:ext cx="28648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输入：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两个加数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、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。</a:t>
              </a: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41" name="矩形 11"/>
            <p:cNvSpPr>
              <a:spLocks noChangeArrowheads="1"/>
            </p:cNvSpPr>
            <p:nvPr/>
          </p:nvSpPr>
          <p:spPr bwMode="auto">
            <a:xfrm>
              <a:off x="893694" y="2681561"/>
              <a:ext cx="31614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输出：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相加的和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；            </a:t>
              </a: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42" name="Rectangle 16"/>
            <p:cNvSpPr>
              <a:spLocks noChangeArrowheads="1"/>
            </p:cNvSpPr>
            <p:nvPr/>
          </p:nvSpPr>
          <p:spPr bwMode="auto">
            <a:xfrm>
              <a:off x="785786" y="2214532"/>
              <a:ext cx="3143250" cy="1285875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243" name="矩形 23"/>
            <p:cNvSpPr>
              <a:spLocks noChangeArrowheads="1"/>
            </p:cNvSpPr>
            <p:nvPr/>
          </p:nvSpPr>
          <p:spPr bwMode="auto">
            <a:xfrm>
              <a:off x="1714480" y="3071810"/>
              <a:ext cx="22145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向高位的进位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CO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。 </a:t>
              </a:r>
              <a:endParaRPr lang="zh-CN" altLang="en-US" sz="2000"/>
            </a:p>
          </p:txBody>
        </p:sp>
      </p:grpSp>
      <p:sp>
        <p:nvSpPr>
          <p:cNvPr id="51239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ChangeArrowheads="1"/>
          </p:cNvSpPr>
          <p:nvPr/>
        </p:nvSpPr>
        <p:spPr bwMode="auto">
          <a:xfrm>
            <a:off x="285750" y="142875"/>
            <a:ext cx="1885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）全加器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71563" y="571500"/>
            <a:ext cx="699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考虑低位进位，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将两个加数和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低位进位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一起相加。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1143000" y="1143000"/>
            <a:ext cx="4786313" cy="1000125"/>
            <a:chOff x="785786" y="1071547"/>
            <a:chExt cx="4786346" cy="1000132"/>
          </a:xfrm>
        </p:grpSpPr>
        <p:sp>
          <p:nvSpPr>
            <p:cNvPr id="52294" name="矩形 4"/>
            <p:cNvSpPr>
              <a:spLocks noChangeArrowheads="1"/>
            </p:cNvSpPr>
            <p:nvPr/>
          </p:nvSpPr>
          <p:spPr bwMode="auto">
            <a:xfrm>
              <a:off x="893694" y="1142984"/>
              <a:ext cx="28648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输入：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两个加数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、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；</a:t>
              </a: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295" name="矩形 5"/>
            <p:cNvSpPr>
              <a:spLocks noChangeArrowheads="1"/>
            </p:cNvSpPr>
            <p:nvPr/>
          </p:nvSpPr>
          <p:spPr bwMode="auto">
            <a:xfrm>
              <a:off x="893694" y="1578097"/>
              <a:ext cx="24561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输出：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相加的和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；</a:t>
              </a: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296" name="Rectangle 16"/>
            <p:cNvSpPr>
              <a:spLocks noChangeArrowheads="1"/>
            </p:cNvSpPr>
            <p:nvPr/>
          </p:nvSpPr>
          <p:spPr bwMode="auto">
            <a:xfrm>
              <a:off x="785786" y="1071547"/>
              <a:ext cx="4786346" cy="1000132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297" name="矩形 7"/>
            <p:cNvSpPr>
              <a:spLocks noChangeArrowheads="1"/>
            </p:cNvSpPr>
            <p:nvPr/>
          </p:nvSpPr>
          <p:spPr bwMode="auto">
            <a:xfrm>
              <a:off x="3643306" y="1142984"/>
              <a:ext cx="17604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低位的进位</a:t>
              </a: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CI</a:t>
              </a:r>
              <a:endParaRPr lang="zh-CN" altLang="en-US" sz="2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298" name="矩形 8"/>
            <p:cNvSpPr>
              <a:spLocks noChangeArrowheads="1"/>
            </p:cNvSpPr>
            <p:nvPr/>
          </p:nvSpPr>
          <p:spPr bwMode="auto">
            <a:xfrm>
              <a:off x="3071802" y="1571612"/>
              <a:ext cx="22145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向高位的进位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CO</a:t>
              </a: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。 </a:t>
              </a:r>
              <a:endParaRPr lang="zh-CN" altLang="en-US" sz="2000"/>
            </a:p>
          </p:txBody>
        </p:sp>
      </p:grpSp>
      <p:graphicFrame>
        <p:nvGraphicFramePr>
          <p:cNvPr id="10" name="Group 3"/>
          <p:cNvGraphicFramePr>
            <a:graphicFrameLocks noGrp="1"/>
          </p:cNvGraphicFramePr>
          <p:nvPr/>
        </p:nvGraphicFramePr>
        <p:xfrm>
          <a:off x="857250" y="2752725"/>
          <a:ext cx="3286125" cy="3962400"/>
        </p:xfrm>
        <a:graphic>
          <a:graphicData uri="http://schemas.openxmlformats.org/drawingml/2006/table">
            <a:tbl>
              <a:tblPr/>
              <a:tblGrid>
                <a:gridCol w="554038"/>
                <a:gridCol w="544512"/>
                <a:gridCol w="728663"/>
                <a:gridCol w="682625"/>
                <a:gridCol w="776287"/>
              </a:tblGrid>
              <a:tr h="396240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</a:t>
                      </a: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    入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输    出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CI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CO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11" marB="4571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428750" y="2324100"/>
            <a:ext cx="2071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全加器真值表</a:t>
            </a:r>
          </a:p>
        </p:txBody>
      </p:sp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4929188" y="2928938"/>
          <a:ext cx="371475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9" name="公式" r:id="rId3" imgW="2349500" imgH="952500" progId="Equation.3">
                  <p:embed/>
                </p:oleObj>
              </mc:Choice>
              <mc:Fallback>
                <p:oleObj name="公式" r:id="rId3" imgW="2349500" imgH="952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2928938"/>
                        <a:ext cx="371475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4935538" y="4900613"/>
          <a:ext cx="363696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0" name="公式" r:id="rId5" imgW="2451100" imgH="698500" progId="Equation.3">
                  <p:embed/>
                </p:oleObj>
              </mc:Choice>
              <mc:Fallback>
                <p:oleObj name="公式" r:id="rId5" imgW="2451100" imgH="698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538" y="4900613"/>
                        <a:ext cx="3636962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643438" y="2314575"/>
            <a:ext cx="2530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逻辑函数式</a:t>
            </a:r>
          </a:p>
        </p:txBody>
      </p:sp>
      <p:sp>
        <p:nvSpPr>
          <p:cNvPr id="52293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428625" y="180975"/>
            <a:ext cx="3586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组合逻辑电路分析举例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2" name="组合 105"/>
          <p:cNvGrpSpPr>
            <a:grpSpLocks/>
          </p:cNvGrpSpPr>
          <p:nvPr/>
        </p:nvGrpSpPr>
        <p:grpSpPr bwMode="auto">
          <a:xfrm>
            <a:off x="1857375" y="1285875"/>
            <a:ext cx="4862513" cy="2214563"/>
            <a:chOff x="1643042" y="1285860"/>
            <a:chExt cx="4862516" cy="2214845"/>
          </a:xfrm>
        </p:grpSpPr>
        <p:sp>
          <p:nvSpPr>
            <p:cNvPr id="16414" name="Text Box 133"/>
            <p:cNvSpPr txBox="1">
              <a:spLocks noChangeArrowheads="1"/>
            </p:cNvSpPr>
            <p:nvPr/>
          </p:nvSpPr>
          <p:spPr bwMode="auto">
            <a:xfrm>
              <a:off x="1652571" y="1285860"/>
              <a:ext cx="471484" cy="461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grpSp>
          <p:nvGrpSpPr>
            <p:cNvPr id="16415" name="组合 66"/>
            <p:cNvGrpSpPr>
              <a:grpSpLocks/>
            </p:cNvGrpSpPr>
            <p:nvPr/>
          </p:nvGrpSpPr>
          <p:grpSpPr bwMode="auto">
            <a:xfrm>
              <a:off x="1643042" y="1428728"/>
              <a:ext cx="4862516" cy="2071977"/>
              <a:chOff x="2143108" y="3143240"/>
              <a:chExt cx="4862516" cy="2071977"/>
            </a:xfrm>
          </p:grpSpPr>
          <p:sp>
            <p:nvSpPr>
              <p:cNvPr id="16416" name="Line 130"/>
              <p:cNvSpPr>
                <a:spLocks noChangeShapeType="1"/>
              </p:cNvSpPr>
              <p:nvPr/>
            </p:nvSpPr>
            <p:spPr bwMode="auto">
              <a:xfrm>
                <a:off x="2500299" y="3286124"/>
                <a:ext cx="114300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7" name="Line 137"/>
              <p:cNvSpPr>
                <a:spLocks noChangeShapeType="1"/>
              </p:cNvSpPr>
              <p:nvPr/>
            </p:nvSpPr>
            <p:spPr bwMode="auto">
              <a:xfrm flipV="1">
                <a:off x="6105517" y="4189563"/>
                <a:ext cx="3857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18" name="Text Box 138"/>
              <p:cNvSpPr txBox="1">
                <a:spLocks noChangeArrowheads="1"/>
              </p:cNvSpPr>
              <p:nvPr/>
            </p:nvSpPr>
            <p:spPr bwMode="auto">
              <a:xfrm>
                <a:off x="6534140" y="3975223"/>
                <a:ext cx="471484" cy="461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</a:p>
            </p:txBody>
          </p:sp>
          <p:grpSp>
            <p:nvGrpSpPr>
              <p:cNvPr id="16419" name="组合 61"/>
              <p:cNvGrpSpPr>
                <a:grpSpLocks/>
              </p:cNvGrpSpPr>
              <p:nvPr/>
            </p:nvGrpSpPr>
            <p:grpSpPr bwMode="auto">
              <a:xfrm>
                <a:off x="3643294" y="3143240"/>
                <a:ext cx="785815" cy="500140"/>
                <a:chOff x="4357684" y="1214402"/>
                <a:chExt cx="638181" cy="428640"/>
              </a:xfrm>
            </p:grpSpPr>
            <p:sp>
              <p:nvSpPr>
                <p:cNvPr id="16462" name="Oval 132"/>
                <p:cNvSpPr>
                  <a:spLocks noChangeArrowheads="1"/>
                </p:cNvSpPr>
                <p:nvPr/>
              </p:nvSpPr>
              <p:spPr bwMode="auto">
                <a:xfrm>
                  <a:off x="4878390" y="1382698"/>
                  <a:ext cx="117475" cy="117475"/>
                </a:xfrm>
                <a:prstGeom prst="ellipse">
                  <a:avLst/>
                </a:prstGeom>
                <a:noFill/>
                <a:ln w="28575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6463" name="组合 76"/>
                <p:cNvGrpSpPr>
                  <a:grpSpLocks/>
                </p:cNvGrpSpPr>
                <p:nvPr/>
              </p:nvGrpSpPr>
              <p:grpSpPr bwMode="auto">
                <a:xfrm>
                  <a:off x="4357684" y="1214402"/>
                  <a:ext cx="501524" cy="428640"/>
                  <a:chOff x="4284641" y="3500418"/>
                  <a:chExt cx="726865" cy="558823"/>
                </a:xfrm>
              </p:grpSpPr>
              <p:sp>
                <p:nvSpPr>
                  <p:cNvPr id="52" name="弧形 51"/>
                  <p:cNvSpPr/>
                  <p:nvPr/>
                </p:nvSpPr>
                <p:spPr bwMode="auto">
                  <a:xfrm>
                    <a:off x="4430390" y="3500446"/>
                    <a:ext cx="581112" cy="558808"/>
                  </a:xfrm>
                  <a:prstGeom prst="arc">
                    <a:avLst>
                      <a:gd name="adj1" fmla="val 16144200"/>
                      <a:gd name="adj2" fmla="val 5427747"/>
                    </a:avLst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endParaRPr lang="zh-CN" altLang="en-US" sz="1800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6465" name="直接连接符 78"/>
                  <p:cNvCxnSpPr>
                    <a:cxnSpLocks noChangeShapeType="1"/>
                    <a:stCxn id="52" idx="0"/>
                  </p:cNvCxnSpPr>
                  <p:nvPr/>
                </p:nvCxnSpPr>
                <p:spPr bwMode="auto">
                  <a:xfrm rot="10800000">
                    <a:off x="4285447" y="3500438"/>
                    <a:ext cx="431048" cy="37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66" name="直接连接符 7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285447" y="4058467"/>
                    <a:ext cx="435764" cy="1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67" name="直接连接符 80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4006433" y="3779420"/>
                    <a:ext cx="558029" cy="1614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16420" name="Line 137"/>
              <p:cNvSpPr>
                <a:spLocks noChangeShapeType="1"/>
              </p:cNvSpPr>
              <p:nvPr/>
            </p:nvSpPr>
            <p:spPr bwMode="auto">
              <a:xfrm flipV="1">
                <a:off x="6080117" y="4189563"/>
                <a:ext cx="38576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1" name="Line 130"/>
              <p:cNvSpPr>
                <a:spLocks noChangeShapeType="1"/>
              </p:cNvSpPr>
              <p:nvPr/>
            </p:nvSpPr>
            <p:spPr bwMode="auto">
              <a:xfrm>
                <a:off x="2500298" y="3500438"/>
                <a:ext cx="113347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2" name="Text Box 133"/>
              <p:cNvSpPr txBox="1">
                <a:spLocks noChangeArrowheads="1"/>
              </p:cNvSpPr>
              <p:nvPr/>
            </p:nvSpPr>
            <p:spPr bwMode="auto">
              <a:xfrm>
                <a:off x="2143108" y="3286159"/>
                <a:ext cx="471484" cy="461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</a:p>
            </p:txBody>
          </p:sp>
          <p:sp>
            <p:nvSpPr>
              <p:cNvPr id="16423" name="Line 130"/>
              <p:cNvSpPr>
                <a:spLocks noChangeShapeType="1"/>
              </p:cNvSpPr>
              <p:nvPr/>
            </p:nvSpPr>
            <p:spPr bwMode="auto">
              <a:xfrm>
                <a:off x="4429117" y="3403649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24" name="Line 130"/>
              <p:cNvSpPr>
                <a:spLocks noChangeShapeType="1"/>
              </p:cNvSpPr>
              <p:nvPr/>
            </p:nvSpPr>
            <p:spPr bwMode="auto">
              <a:xfrm>
                <a:off x="3214679" y="4072073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6425" name="组合 131"/>
              <p:cNvGrpSpPr>
                <a:grpSpLocks/>
              </p:cNvGrpSpPr>
              <p:nvPr/>
            </p:nvGrpSpPr>
            <p:grpSpPr bwMode="auto">
              <a:xfrm>
                <a:off x="3643294" y="3929058"/>
                <a:ext cx="785815" cy="500244"/>
                <a:chOff x="4357684" y="1214319"/>
                <a:chExt cx="638181" cy="428729"/>
              </a:xfrm>
            </p:grpSpPr>
            <p:sp>
              <p:nvSpPr>
                <p:cNvPr id="16456" name="Oval 132"/>
                <p:cNvSpPr>
                  <a:spLocks noChangeArrowheads="1"/>
                </p:cNvSpPr>
                <p:nvPr/>
              </p:nvSpPr>
              <p:spPr bwMode="auto">
                <a:xfrm>
                  <a:off x="4878390" y="1382698"/>
                  <a:ext cx="117475" cy="117475"/>
                </a:xfrm>
                <a:prstGeom prst="ellipse">
                  <a:avLst/>
                </a:prstGeom>
                <a:noFill/>
                <a:ln w="28575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6457" name="组合 76"/>
                <p:cNvGrpSpPr>
                  <a:grpSpLocks/>
                </p:cNvGrpSpPr>
                <p:nvPr/>
              </p:nvGrpSpPr>
              <p:grpSpPr bwMode="auto">
                <a:xfrm>
                  <a:off x="4357684" y="1214319"/>
                  <a:ext cx="501524" cy="428729"/>
                  <a:chOff x="4284641" y="3500303"/>
                  <a:chExt cx="726865" cy="558938"/>
                </a:xfrm>
              </p:grpSpPr>
              <p:sp>
                <p:nvSpPr>
                  <p:cNvPr id="46" name="弧形 45"/>
                  <p:cNvSpPr/>
                  <p:nvPr/>
                </p:nvSpPr>
                <p:spPr bwMode="auto">
                  <a:xfrm>
                    <a:off x="4430390" y="3500437"/>
                    <a:ext cx="581112" cy="558806"/>
                  </a:xfrm>
                  <a:prstGeom prst="arc">
                    <a:avLst>
                      <a:gd name="adj1" fmla="val 16144200"/>
                      <a:gd name="adj2" fmla="val 5427747"/>
                    </a:avLst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endParaRPr lang="zh-CN" altLang="en-US" sz="1800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6459" name="直接连接符 78"/>
                  <p:cNvCxnSpPr>
                    <a:cxnSpLocks noChangeShapeType="1"/>
                    <a:stCxn id="46" idx="0"/>
                  </p:cNvCxnSpPr>
                  <p:nvPr/>
                </p:nvCxnSpPr>
                <p:spPr bwMode="auto">
                  <a:xfrm rot="10800000">
                    <a:off x="4285447" y="3500438"/>
                    <a:ext cx="431048" cy="37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60" name="直接连接符 7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285447" y="4058467"/>
                    <a:ext cx="435764" cy="1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61" name="直接连接符 80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4006433" y="3779420"/>
                    <a:ext cx="558029" cy="1614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16426" name="Text Box 133"/>
              <p:cNvSpPr txBox="1">
                <a:spLocks noChangeArrowheads="1"/>
              </p:cNvSpPr>
              <p:nvPr/>
            </p:nvSpPr>
            <p:spPr bwMode="auto">
              <a:xfrm>
                <a:off x="2143108" y="4033973"/>
                <a:ext cx="471484" cy="461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kumimoji="1"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C</a:t>
                </a:r>
              </a:p>
            </p:txBody>
          </p:sp>
          <p:sp>
            <p:nvSpPr>
              <p:cNvPr id="16427" name="Line 130"/>
              <p:cNvSpPr>
                <a:spLocks noChangeShapeType="1"/>
              </p:cNvSpPr>
              <p:nvPr/>
            </p:nvSpPr>
            <p:spPr bwMode="auto">
              <a:xfrm>
                <a:off x="3214679" y="4857987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6428" name="组合 143"/>
              <p:cNvGrpSpPr>
                <a:grpSpLocks/>
              </p:cNvGrpSpPr>
              <p:nvPr/>
            </p:nvGrpSpPr>
            <p:grpSpPr bwMode="auto">
              <a:xfrm>
                <a:off x="3643294" y="4714871"/>
                <a:ext cx="785815" cy="500346"/>
                <a:chOff x="4357684" y="1214228"/>
                <a:chExt cx="638181" cy="428815"/>
              </a:xfrm>
            </p:grpSpPr>
            <p:sp>
              <p:nvSpPr>
                <p:cNvPr id="16450" name="Oval 132"/>
                <p:cNvSpPr>
                  <a:spLocks noChangeArrowheads="1"/>
                </p:cNvSpPr>
                <p:nvPr/>
              </p:nvSpPr>
              <p:spPr bwMode="auto">
                <a:xfrm>
                  <a:off x="4878390" y="1382698"/>
                  <a:ext cx="117475" cy="117475"/>
                </a:xfrm>
                <a:prstGeom prst="ellipse">
                  <a:avLst/>
                </a:prstGeom>
                <a:noFill/>
                <a:ln w="28575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6451" name="组合 76"/>
                <p:cNvGrpSpPr>
                  <a:grpSpLocks/>
                </p:cNvGrpSpPr>
                <p:nvPr/>
              </p:nvGrpSpPr>
              <p:grpSpPr bwMode="auto">
                <a:xfrm>
                  <a:off x="4357684" y="1214228"/>
                  <a:ext cx="501524" cy="428815"/>
                  <a:chOff x="4284641" y="3500190"/>
                  <a:chExt cx="726865" cy="559051"/>
                </a:xfrm>
              </p:grpSpPr>
              <p:sp>
                <p:nvSpPr>
                  <p:cNvPr id="40" name="弧形 39"/>
                  <p:cNvSpPr/>
                  <p:nvPr/>
                </p:nvSpPr>
                <p:spPr bwMode="auto">
                  <a:xfrm>
                    <a:off x="4430390" y="3500435"/>
                    <a:ext cx="581112" cy="558806"/>
                  </a:xfrm>
                  <a:prstGeom prst="arc">
                    <a:avLst>
                      <a:gd name="adj1" fmla="val 16144200"/>
                      <a:gd name="adj2" fmla="val 5427747"/>
                    </a:avLst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endParaRPr lang="zh-CN" altLang="en-US" sz="1800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6453" name="直接连接符 78"/>
                  <p:cNvCxnSpPr>
                    <a:cxnSpLocks noChangeShapeType="1"/>
                    <a:stCxn id="40" idx="0"/>
                  </p:cNvCxnSpPr>
                  <p:nvPr/>
                </p:nvCxnSpPr>
                <p:spPr bwMode="auto">
                  <a:xfrm rot="10800000">
                    <a:off x="4285447" y="3500438"/>
                    <a:ext cx="431048" cy="37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54" name="直接连接符 7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285447" y="4058467"/>
                    <a:ext cx="435764" cy="1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55" name="直接连接符 80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4006433" y="3779420"/>
                    <a:ext cx="558029" cy="1614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16429" name="Line 130"/>
              <p:cNvSpPr>
                <a:spLocks noChangeShapeType="1"/>
              </p:cNvSpPr>
              <p:nvPr/>
            </p:nvSpPr>
            <p:spPr bwMode="auto">
              <a:xfrm>
                <a:off x="2928926" y="5072074"/>
                <a:ext cx="70484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0" name="Line 130"/>
              <p:cNvSpPr>
                <a:spLocks noChangeShapeType="1"/>
              </p:cNvSpPr>
              <p:nvPr/>
            </p:nvSpPr>
            <p:spPr bwMode="auto">
              <a:xfrm>
                <a:off x="4441817" y="4975478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16431" name="组合 153"/>
              <p:cNvGrpSpPr>
                <a:grpSpLocks/>
              </p:cNvGrpSpPr>
              <p:nvPr/>
            </p:nvGrpSpPr>
            <p:grpSpPr bwMode="auto">
              <a:xfrm>
                <a:off x="5299061" y="3929055"/>
                <a:ext cx="785807" cy="500242"/>
                <a:chOff x="4357690" y="1214317"/>
                <a:chExt cx="638175" cy="428727"/>
              </a:xfrm>
            </p:grpSpPr>
            <p:sp>
              <p:nvSpPr>
                <p:cNvPr id="16444" name="Oval 132"/>
                <p:cNvSpPr>
                  <a:spLocks noChangeArrowheads="1"/>
                </p:cNvSpPr>
                <p:nvPr/>
              </p:nvSpPr>
              <p:spPr bwMode="auto">
                <a:xfrm>
                  <a:off x="4878390" y="1382698"/>
                  <a:ext cx="117475" cy="117475"/>
                </a:xfrm>
                <a:prstGeom prst="ellipse">
                  <a:avLst/>
                </a:prstGeom>
                <a:noFill/>
                <a:ln w="28575" cap="sq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16445" name="组合 76"/>
                <p:cNvGrpSpPr>
                  <a:grpSpLocks/>
                </p:cNvGrpSpPr>
                <p:nvPr/>
              </p:nvGrpSpPr>
              <p:grpSpPr bwMode="auto">
                <a:xfrm>
                  <a:off x="4357690" y="1214317"/>
                  <a:ext cx="501523" cy="428727"/>
                  <a:chOff x="4284641" y="3500305"/>
                  <a:chExt cx="726862" cy="558936"/>
                </a:xfrm>
              </p:grpSpPr>
              <p:sp>
                <p:nvSpPr>
                  <p:cNvPr id="34" name="弧形 33"/>
                  <p:cNvSpPr/>
                  <p:nvPr/>
                </p:nvSpPr>
                <p:spPr bwMode="auto">
                  <a:xfrm>
                    <a:off x="4430385" y="3500442"/>
                    <a:ext cx="581111" cy="558806"/>
                  </a:xfrm>
                  <a:prstGeom prst="arc">
                    <a:avLst>
                      <a:gd name="adj1" fmla="val 16144200"/>
                      <a:gd name="adj2" fmla="val 5427747"/>
                    </a:avLst>
                  </a:prstGeom>
                  <a:noFill/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algn="ctr">
                      <a:defRPr/>
                    </a:pPr>
                    <a:endParaRPr lang="zh-CN" altLang="en-US" sz="1800" b="1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6447" name="直接连接符 78"/>
                  <p:cNvCxnSpPr>
                    <a:cxnSpLocks noChangeShapeType="1"/>
                    <a:stCxn id="34" idx="0"/>
                  </p:cNvCxnSpPr>
                  <p:nvPr/>
                </p:nvCxnSpPr>
                <p:spPr bwMode="auto">
                  <a:xfrm rot="10800000">
                    <a:off x="4285447" y="3500438"/>
                    <a:ext cx="431048" cy="37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48" name="直接连接符 79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4285447" y="4058467"/>
                    <a:ext cx="435764" cy="1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6449" name="直接连接符 80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4006433" y="3779420"/>
                    <a:ext cx="558029" cy="1614"/>
                  </a:xfrm>
                  <a:prstGeom prst="line">
                    <a:avLst/>
                  </a:prstGeom>
                  <a:noFill/>
                  <a:ln w="38100" algn="ctr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16432" name="Line 130"/>
              <p:cNvSpPr>
                <a:spLocks noChangeShapeType="1"/>
              </p:cNvSpPr>
              <p:nvPr/>
            </p:nvSpPr>
            <p:spPr bwMode="auto">
              <a:xfrm>
                <a:off x="4857739" y="4000626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33" name="Line 130"/>
              <p:cNvSpPr>
                <a:spLocks noChangeShapeType="1"/>
              </p:cNvSpPr>
              <p:nvPr/>
            </p:nvSpPr>
            <p:spPr bwMode="auto">
              <a:xfrm>
                <a:off x="4870439" y="4357860"/>
                <a:ext cx="428621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 bwMode="auto">
              <a:xfrm rot="16200000" flipH="1" flipV="1">
                <a:off x="4559247" y="3702136"/>
                <a:ext cx="5969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rot="16200000" flipH="1" flipV="1">
                <a:off x="4571947" y="4669047"/>
                <a:ext cx="5969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 bwMode="auto">
              <a:xfrm>
                <a:off x="4437047" y="4189561"/>
                <a:ext cx="857251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 bwMode="auto">
              <a:xfrm rot="16200000" flipH="1" flipV="1">
                <a:off x="2903484" y="3786285"/>
                <a:ext cx="5969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 bwMode="auto">
              <a:xfrm rot="16200000" flipH="1" flipV="1">
                <a:off x="2903484" y="4572197"/>
                <a:ext cx="5969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39" name="Line 130"/>
              <p:cNvSpPr>
                <a:spLocks noChangeShapeType="1"/>
              </p:cNvSpPr>
              <p:nvPr/>
            </p:nvSpPr>
            <p:spPr bwMode="auto">
              <a:xfrm>
                <a:off x="2500298" y="4286256"/>
                <a:ext cx="113347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cxnSp>
            <p:nvCxnSpPr>
              <p:cNvPr id="59" name="直接连接符 58"/>
              <p:cNvCxnSpPr/>
              <p:nvPr/>
            </p:nvCxnSpPr>
            <p:spPr bwMode="auto">
              <a:xfrm rot="5400000">
                <a:off x="2036633" y="4178447"/>
                <a:ext cx="1786166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168634" y="3462394"/>
                <a:ext cx="71438" cy="714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895583" y="3252817"/>
                <a:ext cx="71438" cy="714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168634" y="4248306"/>
                <a:ext cx="71438" cy="7144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857250" y="4286250"/>
          <a:ext cx="44719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8" name="公式" r:id="rId3" imgW="2197100" imgH="241300" progId="Equation.3">
                  <p:embed/>
                </p:oleObj>
              </mc:Choice>
              <mc:Fallback>
                <p:oleObj name="公式" r:id="rId3" imgW="21971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4286250"/>
                        <a:ext cx="44719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4143375" y="1214438"/>
          <a:ext cx="43973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9" name="公式" r:id="rId5" imgW="215713" imgH="203024" progId="Equation.3">
                  <p:embed/>
                </p:oleObj>
              </mc:Choice>
              <mc:Fallback>
                <p:oleObj name="公式" r:id="rId5" imgW="215713" imgH="20302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1214438"/>
                        <a:ext cx="439738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4130675" y="2022475"/>
          <a:ext cx="465138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公式" r:id="rId7" imgW="228501" imgH="215806" progId="Equation.3">
                  <p:embed/>
                </p:oleObj>
              </mc:Choice>
              <mc:Fallback>
                <p:oleObj name="公式" r:id="rId7" imgW="228501" imgH="21580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2022475"/>
                        <a:ext cx="465138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4130675" y="2808288"/>
          <a:ext cx="465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公式" r:id="rId9" imgW="228501" imgH="215806" progId="Equation.3">
                  <p:embed/>
                </p:oleObj>
              </mc:Choice>
              <mc:Fallback>
                <p:oleObj name="公式" r:id="rId9" imgW="228501" imgH="21580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2808288"/>
                        <a:ext cx="465138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81"/>
          <p:cNvGrpSpPr>
            <a:grpSpLocks/>
          </p:cNvGrpSpPr>
          <p:nvPr/>
        </p:nvGrpSpPr>
        <p:grpSpPr bwMode="auto">
          <a:xfrm>
            <a:off x="571500" y="714375"/>
            <a:ext cx="6134100" cy="461963"/>
            <a:chOff x="357188" y="714375"/>
            <a:chExt cx="6134100" cy="461963"/>
          </a:xfrm>
        </p:grpSpPr>
        <p:sp>
          <p:nvSpPr>
            <p:cNvPr id="16412" name="矩形 2"/>
            <p:cNvSpPr>
              <a:spLocks noChangeArrowheads="1"/>
            </p:cNvSpPr>
            <p:nvPr/>
          </p:nvSpPr>
          <p:spPr bwMode="auto">
            <a:xfrm>
              <a:off x="357188" y="714375"/>
              <a:ext cx="11874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例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1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：</a:t>
              </a:r>
              <a:endParaRPr lang="zh-CN" altLang="en-US" sz="24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endParaRPr>
            </a:p>
          </p:txBody>
        </p:sp>
        <p:sp>
          <p:nvSpPr>
            <p:cNvPr id="16413" name="矩形 69"/>
            <p:cNvSpPr>
              <a:spLocks noChangeArrowheads="1"/>
            </p:cNvSpPr>
            <p:nvPr/>
          </p:nvSpPr>
          <p:spPr bwMode="auto">
            <a:xfrm>
              <a:off x="1357313" y="714375"/>
              <a:ext cx="51339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分析下图所示组合电路的逻辑功能。</a:t>
              </a:r>
            </a:p>
          </p:txBody>
        </p:sp>
      </p:grp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428625" y="371475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）逻辑函数表达式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6256338" y="3714750"/>
            <a:ext cx="1887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）真值表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" name="组合 91"/>
          <p:cNvGrpSpPr>
            <a:grpSpLocks/>
          </p:cNvGrpSpPr>
          <p:nvPr/>
        </p:nvGrpSpPr>
        <p:grpSpPr bwMode="auto">
          <a:xfrm>
            <a:off x="6286500" y="4248150"/>
            <a:ext cx="2143125" cy="2324100"/>
            <a:chOff x="6286512" y="642918"/>
            <a:chExt cx="2143140" cy="2323713"/>
          </a:xfrm>
        </p:grpSpPr>
        <p:sp>
          <p:nvSpPr>
            <p:cNvPr id="16407" name="Text Box 2058"/>
            <p:cNvSpPr txBox="1">
              <a:spLocks noChangeArrowheads="1"/>
            </p:cNvSpPr>
            <p:nvPr/>
          </p:nvSpPr>
          <p:spPr bwMode="auto">
            <a:xfrm>
              <a:off x="6500826" y="642918"/>
              <a:ext cx="1828800" cy="2323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20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   B   C        Y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0    0    0        0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0    0    1        0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0    1    0        0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0    1    1        1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1    0    0        0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1    0    1        1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1    1    0        1</a:t>
              </a:r>
            </a:p>
            <a:p>
              <a:pPr eaLnBrk="1" hangingPunct="1">
                <a:lnSpc>
                  <a:spcPts val="18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itchFamily="18" charset="0"/>
                  <a:cs typeface="Times New Roman" pitchFamily="18" charset="0"/>
                </a:rPr>
                <a:t>1    1    1        1</a:t>
              </a:r>
            </a:p>
          </p:txBody>
        </p:sp>
        <p:sp>
          <p:nvSpPr>
            <p:cNvPr id="16408" name="Line 2059"/>
            <p:cNvSpPr>
              <a:spLocks noChangeShapeType="1"/>
            </p:cNvSpPr>
            <p:nvPr/>
          </p:nvSpPr>
          <p:spPr bwMode="auto">
            <a:xfrm>
              <a:off x="6286512" y="1000108"/>
              <a:ext cx="2133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Line 2061"/>
            <p:cNvSpPr>
              <a:spLocks noChangeShapeType="1"/>
            </p:cNvSpPr>
            <p:nvPr/>
          </p:nvSpPr>
          <p:spPr bwMode="auto">
            <a:xfrm>
              <a:off x="7715271" y="714356"/>
              <a:ext cx="0" cy="22145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2059"/>
            <p:cNvSpPr>
              <a:spLocks noChangeShapeType="1"/>
            </p:cNvSpPr>
            <p:nvPr/>
          </p:nvSpPr>
          <p:spPr bwMode="auto">
            <a:xfrm>
              <a:off x="6286512" y="714356"/>
              <a:ext cx="2133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Line 2059"/>
            <p:cNvSpPr>
              <a:spLocks noChangeShapeType="1"/>
            </p:cNvSpPr>
            <p:nvPr/>
          </p:nvSpPr>
          <p:spPr bwMode="auto">
            <a:xfrm>
              <a:off x="6296052" y="2928934"/>
              <a:ext cx="2133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28625" y="4895850"/>
            <a:ext cx="2970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）分析逻辑功能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组合 97"/>
          <p:cNvGrpSpPr>
            <a:grpSpLocks/>
          </p:cNvGrpSpPr>
          <p:nvPr/>
        </p:nvGrpSpPr>
        <p:grpSpPr bwMode="auto">
          <a:xfrm>
            <a:off x="6500813" y="5357813"/>
            <a:ext cx="1714500" cy="1143000"/>
            <a:chOff x="6286512" y="5357826"/>
            <a:chExt cx="1714512" cy="1143008"/>
          </a:xfrm>
        </p:grpSpPr>
        <p:sp>
          <p:nvSpPr>
            <p:cNvPr id="16405" name="Rectangle 2068"/>
            <p:cNvSpPr>
              <a:spLocks noChangeArrowheads="1"/>
            </p:cNvSpPr>
            <p:nvPr/>
          </p:nvSpPr>
          <p:spPr bwMode="auto">
            <a:xfrm>
              <a:off x="6286512" y="5786454"/>
              <a:ext cx="1714512" cy="7143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06" name="Rectangle 2068"/>
            <p:cNvSpPr>
              <a:spLocks noChangeArrowheads="1"/>
            </p:cNvSpPr>
            <p:nvPr/>
          </p:nvSpPr>
          <p:spPr bwMode="auto">
            <a:xfrm>
              <a:off x="6286512" y="5357826"/>
              <a:ext cx="1714512" cy="2143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9" name="矩形 98"/>
          <p:cNvSpPr>
            <a:spLocks noChangeArrowheads="1"/>
          </p:cNvSpPr>
          <p:nvPr/>
        </p:nvSpPr>
        <p:spPr bwMode="auto">
          <a:xfrm>
            <a:off x="1054100" y="5357813"/>
            <a:ext cx="5084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输入变量两个以上为“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1”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时，输出为“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1”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组合 102"/>
          <p:cNvGrpSpPr>
            <a:grpSpLocks/>
          </p:cNvGrpSpPr>
          <p:nvPr/>
        </p:nvGrpSpPr>
        <p:grpSpPr bwMode="auto">
          <a:xfrm>
            <a:off x="6500813" y="4643438"/>
            <a:ext cx="1714500" cy="1143000"/>
            <a:chOff x="6286512" y="4643446"/>
            <a:chExt cx="1714512" cy="1143008"/>
          </a:xfrm>
        </p:grpSpPr>
        <p:sp>
          <p:nvSpPr>
            <p:cNvPr id="16403" name="Rectangle 2068"/>
            <p:cNvSpPr>
              <a:spLocks noChangeArrowheads="1"/>
            </p:cNvSpPr>
            <p:nvPr/>
          </p:nvSpPr>
          <p:spPr bwMode="auto">
            <a:xfrm>
              <a:off x="6286512" y="4643446"/>
              <a:ext cx="1714512" cy="714380"/>
            </a:xfrm>
            <a:prstGeom prst="rect">
              <a:avLst/>
            </a:prstGeom>
            <a:noFill/>
            <a:ln w="38100">
              <a:solidFill>
                <a:srgbClr val="00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404" name="Rectangle 2068"/>
            <p:cNvSpPr>
              <a:spLocks noChangeArrowheads="1"/>
            </p:cNvSpPr>
            <p:nvPr/>
          </p:nvSpPr>
          <p:spPr bwMode="auto">
            <a:xfrm>
              <a:off x="6286512" y="5572140"/>
              <a:ext cx="1714512" cy="214314"/>
            </a:xfrm>
            <a:prstGeom prst="rect">
              <a:avLst/>
            </a:prstGeom>
            <a:noFill/>
            <a:ln w="38100">
              <a:solidFill>
                <a:srgbClr val="00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04" name="矩形 103"/>
          <p:cNvSpPr>
            <a:spLocks noChangeArrowheads="1"/>
          </p:cNvSpPr>
          <p:nvPr/>
        </p:nvSpPr>
        <p:spPr bwMode="auto">
          <a:xfrm>
            <a:off x="1081088" y="5815013"/>
            <a:ext cx="5084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输入变量两个以上为“</a:t>
            </a:r>
            <a:r>
              <a:rPr kumimoji="1"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0”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时，输出为“</a:t>
            </a:r>
            <a:r>
              <a:rPr kumimoji="1"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0”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00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矩形 104"/>
          <p:cNvSpPr>
            <a:spLocks noChangeArrowheads="1"/>
          </p:cNvSpPr>
          <p:nvPr/>
        </p:nvSpPr>
        <p:spPr bwMode="auto">
          <a:xfrm>
            <a:off x="1928813" y="6181725"/>
            <a:ext cx="3587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i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“实现表决电路的功能”</a:t>
            </a:r>
          </a:p>
        </p:txBody>
      </p:sp>
      <p:sp>
        <p:nvSpPr>
          <p:cNvPr id="16402" name="矩形 1"/>
          <p:cNvSpPr>
            <a:spLocks noChangeArrowheads="1"/>
          </p:cNvSpPr>
          <p:nvPr/>
        </p:nvSpPr>
        <p:spPr bwMode="auto">
          <a:xfrm>
            <a:off x="4983163" y="44450"/>
            <a:ext cx="4017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93" grpId="0"/>
      <p:bldP spid="99" grpId="0"/>
      <p:bldP spid="104" grpId="0"/>
      <p:bldP spid="10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00125"/>
            <a:ext cx="409416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10"/>
          <p:cNvSpPr txBox="1">
            <a:spLocks noChangeArrowheads="1"/>
          </p:cNvSpPr>
          <p:nvPr/>
        </p:nvSpPr>
        <p:spPr bwMode="auto">
          <a:xfrm>
            <a:off x="642938" y="428625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逻辑图</a:t>
            </a:r>
          </a:p>
        </p:txBody>
      </p:sp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5756275" y="428625"/>
            <a:ext cx="2578100" cy="1809750"/>
            <a:chOff x="5756275" y="428625"/>
            <a:chExt cx="2578100" cy="1809750"/>
          </a:xfrm>
        </p:grpSpPr>
        <p:sp>
          <p:nvSpPr>
            <p:cNvPr id="53254" name="Text Box 10"/>
            <p:cNvSpPr txBox="1">
              <a:spLocks noChangeArrowheads="1"/>
            </p:cNvSpPr>
            <p:nvPr/>
          </p:nvSpPr>
          <p:spPr bwMode="auto">
            <a:xfrm>
              <a:off x="5756275" y="428625"/>
              <a:ext cx="25304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 逻辑符号</a:t>
              </a:r>
            </a:p>
          </p:txBody>
        </p:sp>
        <p:pic>
          <p:nvPicPr>
            <p:cNvPr id="53255" name="Picture 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143000"/>
              <a:ext cx="2333625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3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6"/>
          <p:cNvSpPr txBox="1">
            <a:spLocks noChangeArrowheads="1"/>
          </p:cNvSpPr>
          <p:nvPr/>
        </p:nvSpPr>
        <p:spPr bwMode="auto">
          <a:xfrm>
            <a:off x="539750" y="214313"/>
            <a:ext cx="2174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多位加法器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28625" y="766763"/>
            <a:ext cx="346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）串行进位加法器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085975"/>
            <a:ext cx="72374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214438" y="1409700"/>
            <a:ext cx="3929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位串行进位加法器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71500" y="4657725"/>
            <a:ext cx="80724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006600"/>
                </a:solidFill>
              </a:rPr>
              <a:t> 特点：</a:t>
            </a:r>
            <a:endParaRPr kumimoji="1" lang="en-US" altLang="zh-CN" sz="2400" b="1">
              <a:solidFill>
                <a:srgbClr val="006600"/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/>
              <a:t>        进位信号由低向高位逐级传递，每一位的相加结果都必须等到低位进位产生以后才能建立，</a:t>
            </a:r>
            <a:r>
              <a:rPr kumimoji="1" lang="zh-CN" altLang="en-US" sz="2400" b="1">
                <a:solidFill>
                  <a:srgbClr val="FF0000"/>
                </a:solidFill>
              </a:rPr>
              <a:t>传输延迟时间长</a:t>
            </a:r>
            <a:r>
              <a:rPr kumimoji="1" lang="zh-CN" altLang="en-US" sz="2400" b="1"/>
              <a:t>。</a:t>
            </a:r>
          </a:p>
        </p:txBody>
      </p:sp>
      <p:sp>
        <p:nvSpPr>
          <p:cNvPr id="54279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ChangeArrowheads="1"/>
          </p:cNvSpPr>
          <p:nvPr/>
        </p:nvSpPr>
        <p:spPr bwMode="auto">
          <a:xfrm>
            <a:off x="71438" y="214313"/>
            <a:ext cx="346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）超前进位加法器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71500" y="785813"/>
            <a:ext cx="8215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基本思想：</a:t>
            </a:r>
            <a:endParaRPr kumimoji="1" lang="en-US" altLang="zh-CN" sz="24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        本位两个加数相加的同时也已获得低位的进位 </a:t>
            </a:r>
            <a:r>
              <a:rPr kumimoji="1" lang="en-US" altLang="zh-CN" sz="2400" b="1" i="1"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400" b="1" i="1" baseline="-25000">
                <a:latin typeface="Times New Roman" pitchFamily="18" charset="0"/>
                <a:cs typeface="Times New Roman" pitchFamily="18" charset="0"/>
              </a:rPr>
              <a:t>i -1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，则</a:t>
            </a:r>
            <a:r>
              <a:rPr kumimoji="1" lang="zh-CN" altLang="en-US" sz="2400" b="1">
                <a:latin typeface="宋体" pitchFamily="2" charset="-122"/>
              </a:rPr>
              <a:t>一次就可以完成多位加法运算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728913"/>
            <a:ext cx="61436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1624013" y="4156075"/>
            <a:ext cx="6805612" cy="2273300"/>
            <a:chOff x="1624039" y="3713150"/>
            <a:chExt cx="6805613" cy="2273316"/>
          </a:xfrm>
        </p:grpSpPr>
        <p:pic>
          <p:nvPicPr>
            <p:cNvPr id="5530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039" y="4529141"/>
              <a:ext cx="67341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箭头连接符 10"/>
            <p:cNvCxnSpPr/>
            <p:nvPr/>
          </p:nvCxnSpPr>
          <p:spPr>
            <a:xfrm rot="5400000" flipH="1" flipV="1">
              <a:off x="2928167" y="4140984"/>
              <a:ext cx="857256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5400000" flipH="1" flipV="1">
              <a:off x="4714106" y="4140984"/>
              <a:ext cx="857256" cy="1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rot="5400000" flipH="1" flipV="1">
              <a:off x="6357168" y="4140984"/>
              <a:ext cx="857256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rot="5400000" flipH="1" flipV="1">
              <a:off x="7714481" y="4356887"/>
              <a:ext cx="428628" cy="15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7929590" y="4140191"/>
              <a:ext cx="500062" cy="158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857625" y="5229225"/>
            <a:ext cx="1731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超前进位链</a:t>
            </a:r>
            <a:endParaRPr lang="zh-CN" altLang="en-US" sz="2400"/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1428750" y="2081213"/>
          <a:ext cx="44291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公式" r:id="rId5" imgW="2463800" imgH="228600" progId="Equation.3">
                  <p:embed/>
                </p:oleObj>
              </mc:Choice>
              <mc:Fallback>
                <p:oleObj name="公式" r:id="rId5" imgW="2463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081213"/>
                        <a:ext cx="44291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876425" y="1395413"/>
            <a:ext cx="655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kumimoji="1" lang="zh-CN" altLang="en-US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,A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,......,A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；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,B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,......, B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kumimoji="1" lang="en-US" altLang="zh-CN" sz="2400" b="1" i="1" baseline="-250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1428750" y="4448175"/>
            <a:ext cx="6599238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 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. . . . . . 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 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 . . . 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. . 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. .P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kumimoji="1" lang="en-US" altLang="zh-CN" sz="2000" b="1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43000" y="857250"/>
            <a:ext cx="7429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进位 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是 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,A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,......,A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及 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i-1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,B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i-2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,......, B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的函数。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28688" y="2286000"/>
            <a:ext cx="6553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kumimoji="1" lang="zh-CN" altLang="en-US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=A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+(A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+B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)CI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endParaRPr kumimoji="1" lang="en-US" altLang="zh-CN" sz="2000" b="1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令  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=A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zh-CN" altLang="en-US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=(A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+B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kumimoji="1" lang="en-US" altLang="zh-CN" sz="2000" b="1" i="1" baseline="-25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则    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=G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+P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altLang="zh-CN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1" lang="en-US" altLang="zh-CN" sz="20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i-1</a:t>
            </a:r>
          </a:p>
        </p:txBody>
      </p:sp>
      <p:sp>
        <p:nvSpPr>
          <p:cNvPr id="56326" name="矩形 6"/>
          <p:cNvSpPr>
            <a:spLocks noChangeArrowheads="1"/>
          </p:cNvSpPr>
          <p:nvPr/>
        </p:nvSpPr>
        <p:spPr bwMode="auto">
          <a:xfrm>
            <a:off x="857250" y="285750"/>
            <a:ext cx="1960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进位链函数</a:t>
            </a:r>
            <a:endParaRPr kumimoji="1" lang="en-US" altLang="zh-CN" sz="2400" b="1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71563" y="18573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006600"/>
                </a:solidFill>
              </a:rPr>
              <a:t>分析：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428750" y="4000500"/>
            <a:ext cx="242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6600"/>
                </a:solidFill>
              </a:rPr>
              <a:t>展开后可得：</a:t>
            </a:r>
          </a:p>
        </p:txBody>
      </p:sp>
      <p:sp>
        <p:nvSpPr>
          <p:cNvPr id="56329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1"/>
          <p:cNvSpPr>
            <a:spLocks noChangeArrowheads="1"/>
          </p:cNvSpPr>
          <p:nvPr/>
        </p:nvSpPr>
        <p:spPr bwMode="auto">
          <a:xfrm>
            <a:off x="214313" y="142875"/>
            <a:ext cx="4189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位超前进位加法器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74LS283</a:t>
            </a:r>
          </a:p>
        </p:txBody>
      </p:sp>
      <p:pic>
        <p:nvPicPr>
          <p:cNvPr id="3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28688"/>
            <a:ext cx="3844925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000625" y="785813"/>
            <a:ext cx="400050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优点：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工作速度快，每位的</a:t>
            </a:r>
            <a:r>
              <a:rPr lang="zh-CN" altLang="en-US" sz="24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及最后的</a:t>
            </a:r>
            <a:r>
              <a:rPr lang="zh-CN" altLang="en-US" sz="24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进位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基本同时产生。 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000625" y="2513013"/>
            <a:ext cx="2905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缺点：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电路复杂。</a:t>
            </a:r>
            <a:endParaRPr lang="zh-CN" altLang="en-US" sz="2400"/>
          </a:p>
        </p:txBody>
      </p:sp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5072063" y="3286125"/>
            <a:ext cx="2071687" cy="3367088"/>
            <a:chOff x="5072066" y="3286127"/>
            <a:chExt cx="2071783" cy="3367094"/>
          </a:xfrm>
        </p:grpSpPr>
        <p:pic>
          <p:nvPicPr>
            <p:cNvPr id="573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020" y="4000505"/>
              <a:ext cx="1609829" cy="2652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9" name="矩形 6"/>
            <p:cNvSpPr>
              <a:spLocks noChangeArrowheads="1"/>
            </p:cNvSpPr>
            <p:nvPr/>
          </p:nvSpPr>
          <p:spPr bwMode="auto">
            <a:xfrm>
              <a:off x="5072066" y="3286127"/>
              <a:ext cx="165141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 typeface="Wingdings" pitchFamily="2" charset="2"/>
                <a:buChar char="l"/>
              </a:pPr>
              <a:r>
                <a:rPr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逻辑符号</a:t>
              </a:r>
              <a:endPara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组合 14"/>
          <p:cNvGrpSpPr>
            <a:grpSpLocks/>
          </p:cNvGrpSpPr>
          <p:nvPr/>
        </p:nvGrpSpPr>
        <p:grpSpPr bwMode="auto">
          <a:xfrm>
            <a:off x="1000125" y="714375"/>
            <a:ext cx="2857500" cy="5715000"/>
            <a:chOff x="1000101" y="714356"/>
            <a:chExt cx="2857518" cy="5715040"/>
          </a:xfrm>
        </p:grpSpPr>
        <p:cxnSp>
          <p:nvCxnSpPr>
            <p:cNvPr id="10" name="直接连接符 9"/>
            <p:cNvCxnSpPr/>
            <p:nvPr/>
          </p:nvCxnSpPr>
          <p:spPr>
            <a:xfrm rot="16200000" flipH="1">
              <a:off x="-1214477" y="3571876"/>
              <a:ext cx="5715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16200000" flipH="1">
              <a:off x="-32" y="3571876"/>
              <a:ext cx="5715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H="1">
              <a:off x="500034" y="3571876"/>
              <a:ext cx="5715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16200000" flipH="1">
              <a:off x="-1857419" y="3571876"/>
              <a:ext cx="5715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6200000" flipH="1">
              <a:off x="1000099" y="3571876"/>
              <a:ext cx="571504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35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500063" y="123825"/>
            <a:ext cx="6121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五、数值比较器（</a:t>
            </a:r>
            <a:r>
              <a:rPr lang="en-US" altLang="zh-CN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Comparator</a:t>
            </a: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714375" y="857250"/>
            <a:ext cx="7715250" cy="1000125"/>
            <a:chOff x="714375" y="785813"/>
            <a:chExt cx="7715250" cy="1000125"/>
          </a:xfrm>
        </p:grpSpPr>
        <p:sp>
          <p:nvSpPr>
            <p:cNvPr id="58388" name="Rectangle 4"/>
            <p:cNvSpPr>
              <a:spLocks noChangeArrowheads="1"/>
            </p:cNvSpPr>
            <p:nvPr/>
          </p:nvSpPr>
          <p:spPr bwMode="auto">
            <a:xfrm>
              <a:off x="755650" y="868363"/>
              <a:ext cx="7632700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用来将两个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同样位数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的二进制数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、</a:t>
              </a: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进行比较，并能判别其大小关系的逻辑器件，叫做数值比较器。</a:t>
              </a:r>
            </a:p>
          </p:txBody>
        </p:sp>
        <p:sp>
          <p:nvSpPr>
            <p:cNvPr id="58389" name="Rectangle 16"/>
            <p:cNvSpPr>
              <a:spLocks noChangeArrowheads="1"/>
            </p:cNvSpPr>
            <p:nvPr/>
          </p:nvSpPr>
          <p:spPr bwMode="auto">
            <a:xfrm>
              <a:off x="714375" y="785813"/>
              <a:ext cx="7715250" cy="1000125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3560" name="矩形 17"/>
          <p:cNvSpPr>
            <a:spLocks noChangeArrowheads="1"/>
          </p:cNvSpPr>
          <p:nvPr/>
        </p:nvSpPr>
        <p:spPr bwMode="auto">
          <a:xfrm>
            <a:off x="714375" y="2143125"/>
            <a:ext cx="266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一位数值比较器</a:t>
            </a:r>
          </a:p>
        </p:txBody>
      </p:sp>
      <p:sp>
        <p:nvSpPr>
          <p:cNvPr id="23561" name="Text Box 7"/>
          <p:cNvSpPr txBox="1">
            <a:spLocks noChangeArrowheads="1"/>
          </p:cNvSpPr>
          <p:nvPr/>
        </p:nvSpPr>
        <p:spPr bwMode="auto">
          <a:xfrm>
            <a:off x="939800" y="2603500"/>
            <a:ext cx="39893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① 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A&gt;B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A=1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B=0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）；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② 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A&lt;B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A=0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B=1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）；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③ 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A=B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A=B=0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A=B=1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）；</a:t>
            </a: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4857750" y="2651125"/>
            <a:ext cx="2928938" cy="1639888"/>
            <a:chOff x="4857750" y="2436810"/>
            <a:chExt cx="2928960" cy="1639891"/>
          </a:xfrm>
        </p:grpSpPr>
        <p:grpSp>
          <p:nvGrpSpPr>
            <p:cNvPr id="58377" name="组合 17"/>
            <p:cNvGrpSpPr>
              <a:grpSpLocks/>
            </p:cNvGrpSpPr>
            <p:nvPr/>
          </p:nvGrpSpPr>
          <p:grpSpPr bwMode="auto">
            <a:xfrm>
              <a:off x="6132535" y="3571876"/>
              <a:ext cx="1654175" cy="504825"/>
              <a:chOff x="6132535" y="3571876"/>
              <a:chExt cx="1654175" cy="504825"/>
            </a:xfrm>
          </p:grpSpPr>
          <p:grpSp>
            <p:nvGrpSpPr>
              <p:cNvPr id="58382" name="组合 16"/>
              <p:cNvGrpSpPr>
                <a:grpSpLocks/>
              </p:cNvGrpSpPr>
              <p:nvPr/>
            </p:nvGrpSpPr>
            <p:grpSpPr bwMode="auto">
              <a:xfrm>
                <a:off x="6132535" y="3571876"/>
                <a:ext cx="1654175" cy="504825"/>
                <a:chOff x="6132535" y="3571876"/>
                <a:chExt cx="1654175" cy="504825"/>
              </a:xfrm>
            </p:grpSpPr>
            <p:graphicFrame>
              <p:nvGraphicFramePr>
                <p:cNvPr id="58386" name="Object 15"/>
                <p:cNvGraphicFramePr>
                  <a:graphicFrameLocks noChangeAspect="1"/>
                </p:cNvGraphicFramePr>
                <p:nvPr/>
              </p:nvGraphicFramePr>
              <p:xfrm>
                <a:off x="6132535" y="3571876"/>
                <a:ext cx="1654175" cy="5048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8390" name="公式" r:id="rId3" imgW="771395" imgH="104815" progId="Equation.3">
                        <p:embed/>
                      </p:oleObj>
                    </mc:Choice>
                    <mc:Fallback>
                      <p:oleObj name="公式" r:id="rId3" imgW="771395" imgH="104815" progId="Equation.3">
                        <p:embed/>
                        <p:pic>
                          <p:nvPicPr>
                            <p:cNvPr id="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32535" y="3571876"/>
                              <a:ext cx="1654175" cy="5048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6" name="矩形 15"/>
                <p:cNvSpPr/>
                <p:nvPr/>
              </p:nvSpPr>
              <p:spPr>
                <a:xfrm>
                  <a:off x="7286643" y="3571875"/>
                  <a:ext cx="214315" cy="3571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grpSp>
            <p:nvGrpSpPr>
              <p:cNvPr id="58383" name="组合 29"/>
              <p:cNvGrpSpPr>
                <a:grpSpLocks/>
              </p:cNvGrpSpPr>
              <p:nvPr/>
            </p:nvGrpSpPr>
            <p:grpSpPr bwMode="auto">
              <a:xfrm>
                <a:off x="7286644" y="3676652"/>
                <a:ext cx="215900" cy="215900"/>
                <a:chOff x="5395918" y="3551238"/>
                <a:chExt cx="216000" cy="216000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5395917" y="3551236"/>
                  <a:ext cx="216002" cy="21600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5488035" y="3643354"/>
                  <a:ext cx="36530" cy="3652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sp>
          <p:nvSpPr>
            <p:cNvPr id="33" name="右箭头 32"/>
            <p:cNvSpPr/>
            <p:nvPr/>
          </p:nvSpPr>
          <p:spPr>
            <a:xfrm>
              <a:off x="4857750" y="3163886"/>
              <a:ext cx="571504" cy="2143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左大括号 33"/>
            <p:cNvSpPr/>
            <p:nvPr/>
          </p:nvSpPr>
          <p:spPr>
            <a:xfrm>
              <a:off x="5786445" y="2643185"/>
              <a:ext cx="214314" cy="1214440"/>
            </a:xfrm>
            <a:prstGeom prst="leftBrace">
              <a:avLst>
                <a:gd name="adj1" fmla="val 58111"/>
                <a:gd name="adj2" fmla="val 51112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aphicFrame>
          <p:nvGraphicFramePr>
            <p:cNvPr id="58380" name="Object 13"/>
            <p:cNvGraphicFramePr>
              <a:graphicFrameLocks noChangeAspect="1"/>
            </p:cNvGraphicFramePr>
            <p:nvPr/>
          </p:nvGraphicFramePr>
          <p:xfrm>
            <a:off x="6154760" y="2436810"/>
            <a:ext cx="1560512" cy="563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1" name="公式" r:id="rId5" imgW="600095" imgH="133475" progId="Equation.3">
                    <p:embed/>
                  </p:oleObj>
                </mc:Choice>
                <mc:Fallback>
                  <p:oleObj name="公式" r:id="rId5" imgW="600095" imgH="133475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4760" y="2436810"/>
                          <a:ext cx="1560512" cy="563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81" name="Object 14"/>
            <p:cNvGraphicFramePr>
              <a:graphicFrameLocks noChangeAspect="1"/>
            </p:cNvGraphicFramePr>
            <p:nvPr/>
          </p:nvGraphicFramePr>
          <p:xfrm>
            <a:off x="6143636" y="3000372"/>
            <a:ext cx="1514475" cy="554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2" name="公式" r:id="rId7" imgW="590548" imgH="133475" progId="Equation.3">
                    <p:embed/>
                  </p:oleObj>
                </mc:Choice>
                <mc:Fallback>
                  <p:oleObj name="公式" r:id="rId7" imgW="590548" imgH="13347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3636" y="3000372"/>
                          <a:ext cx="1514475" cy="554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568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4643438"/>
            <a:ext cx="7462838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/>
      <p:bldP spid="235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13"/>
          <p:cNvSpPr txBox="1">
            <a:spLocks noChangeArrowheads="1"/>
          </p:cNvSpPr>
          <p:nvPr/>
        </p:nvSpPr>
        <p:spPr bwMode="auto">
          <a:xfrm>
            <a:off x="428625" y="285750"/>
            <a:ext cx="360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多位数值比较器  </a:t>
            </a:r>
          </a:p>
        </p:txBody>
      </p:sp>
      <p:grpSp>
        <p:nvGrpSpPr>
          <p:cNvPr id="2" name="组合 117"/>
          <p:cNvGrpSpPr>
            <a:grpSpLocks/>
          </p:cNvGrpSpPr>
          <p:nvPr/>
        </p:nvGrpSpPr>
        <p:grpSpPr bwMode="auto">
          <a:xfrm>
            <a:off x="1481138" y="3411538"/>
            <a:ext cx="3644900" cy="1285875"/>
            <a:chOff x="1285852" y="2239954"/>
            <a:chExt cx="3645024" cy="1285884"/>
          </a:xfrm>
        </p:grpSpPr>
        <p:grpSp>
          <p:nvGrpSpPr>
            <p:cNvPr id="59439" name="组合 78"/>
            <p:cNvGrpSpPr>
              <a:grpSpLocks/>
            </p:cNvGrpSpPr>
            <p:nvPr/>
          </p:nvGrpSpPr>
          <p:grpSpPr bwMode="auto">
            <a:xfrm>
              <a:off x="2357422" y="2239954"/>
              <a:ext cx="2573454" cy="1285884"/>
              <a:chOff x="3570182" y="1571612"/>
              <a:chExt cx="2573454" cy="1285884"/>
            </a:xfrm>
          </p:grpSpPr>
          <p:sp>
            <p:nvSpPr>
              <p:cNvPr id="59443" name="AutoShape 29"/>
              <p:cNvSpPr>
                <a:spLocks/>
              </p:cNvSpPr>
              <p:nvPr/>
            </p:nvSpPr>
            <p:spPr bwMode="auto">
              <a:xfrm>
                <a:off x="3570182" y="1714488"/>
                <a:ext cx="216000" cy="972000"/>
              </a:xfrm>
              <a:prstGeom prst="leftBrace">
                <a:avLst>
                  <a:gd name="adj1" fmla="val 58333"/>
                  <a:gd name="adj2" fmla="val 47273"/>
                </a:avLst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59444" name="组合 69"/>
              <p:cNvGrpSpPr>
                <a:grpSpLocks/>
              </p:cNvGrpSpPr>
              <p:nvPr/>
            </p:nvGrpSpPr>
            <p:grpSpPr bwMode="auto">
              <a:xfrm>
                <a:off x="3786182" y="1571612"/>
                <a:ext cx="2357454" cy="1285884"/>
                <a:chOff x="785786" y="1357298"/>
                <a:chExt cx="2357454" cy="1285884"/>
              </a:xfrm>
            </p:grpSpPr>
            <p:sp>
              <p:nvSpPr>
                <p:cNvPr id="59445" name="Rectangle 38"/>
                <p:cNvSpPr>
                  <a:spLocks noChangeArrowheads="1"/>
                </p:cNvSpPr>
                <p:nvPr/>
              </p:nvSpPr>
              <p:spPr bwMode="auto">
                <a:xfrm>
                  <a:off x="2428860" y="1785926"/>
                  <a:ext cx="68800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A&lt;B</a:t>
                  </a:r>
                </a:p>
              </p:txBody>
            </p:sp>
            <p:sp>
              <p:nvSpPr>
                <p:cNvPr id="59446" name="Rectangle 33"/>
                <p:cNvSpPr>
                  <a:spLocks noChangeArrowheads="1"/>
                </p:cNvSpPr>
                <p:nvPr/>
              </p:nvSpPr>
              <p:spPr bwMode="auto">
                <a:xfrm>
                  <a:off x="785786" y="1814444"/>
                  <a:ext cx="1050288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&lt;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59447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1571612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44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785786" y="1357298"/>
                  <a:ext cx="107157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&gt;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endParaRPr kumimoji="1" lang="en-US" altLang="zh-CN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449" name="Rectangle 35"/>
                <p:cNvSpPr>
                  <a:spLocks noChangeArrowheads="1"/>
                </p:cNvSpPr>
                <p:nvPr/>
              </p:nvSpPr>
              <p:spPr bwMode="auto">
                <a:xfrm>
                  <a:off x="785786" y="2243072"/>
                  <a:ext cx="98616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=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5945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428860" y="1357298"/>
                  <a:ext cx="71438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A&gt;B</a:t>
                  </a:r>
                  <a:r>
                    <a:rPr kumimoji="1" lang="en-US" altLang="zh-CN" sz="20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59451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2000240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440" name="组合 80"/>
            <p:cNvGrpSpPr>
              <a:grpSpLocks/>
            </p:cNvGrpSpPr>
            <p:nvPr/>
          </p:nvGrpSpPr>
          <p:grpSpPr bwMode="auto">
            <a:xfrm>
              <a:off x="1285852" y="2571744"/>
              <a:ext cx="1071570" cy="285752"/>
              <a:chOff x="1285852" y="2571744"/>
              <a:chExt cx="1571636" cy="285752"/>
            </a:xfrm>
          </p:grpSpPr>
          <p:sp>
            <p:nvSpPr>
              <p:cNvPr id="59441" name="Line 18"/>
              <p:cNvSpPr>
                <a:spLocks noChangeShapeType="1"/>
              </p:cNvSpPr>
              <p:nvPr/>
            </p:nvSpPr>
            <p:spPr bwMode="auto">
              <a:xfrm flipV="1">
                <a:off x="1285852" y="2857496"/>
                <a:ext cx="1571636" cy="0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42" name="Line 18"/>
              <p:cNvSpPr>
                <a:spLocks noChangeShapeType="1"/>
              </p:cNvSpPr>
              <p:nvPr/>
            </p:nvSpPr>
            <p:spPr bwMode="auto">
              <a:xfrm>
                <a:off x="1285852" y="2571744"/>
                <a:ext cx="0" cy="285752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118"/>
          <p:cNvGrpSpPr>
            <a:grpSpLocks/>
          </p:cNvGrpSpPr>
          <p:nvPr/>
        </p:nvGrpSpPr>
        <p:grpSpPr bwMode="auto">
          <a:xfrm>
            <a:off x="3267075" y="4340225"/>
            <a:ext cx="3644900" cy="1285875"/>
            <a:chOff x="3071802" y="3168648"/>
            <a:chExt cx="3645024" cy="1285884"/>
          </a:xfrm>
        </p:grpSpPr>
        <p:grpSp>
          <p:nvGrpSpPr>
            <p:cNvPr id="59426" name="组合 85"/>
            <p:cNvGrpSpPr>
              <a:grpSpLocks/>
            </p:cNvGrpSpPr>
            <p:nvPr/>
          </p:nvGrpSpPr>
          <p:grpSpPr bwMode="auto">
            <a:xfrm>
              <a:off x="4143372" y="3168648"/>
              <a:ext cx="2573454" cy="1285884"/>
              <a:chOff x="3570182" y="1571612"/>
              <a:chExt cx="2573454" cy="1285884"/>
            </a:xfrm>
          </p:grpSpPr>
          <p:sp>
            <p:nvSpPr>
              <p:cNvPr id="59430" name="AutoShape 29"/>
              <p:cNvSpPr>
                <a:spLocks/>
              </p:cNvSpPr>
              <p:nvPr/>
            </p:nvSpPr>
            <p:spPr bwMode="auto">
              <a:xfrm>
                <a:off x="3570182" y="1714488"/>
                <a:ext cx="216000" cy="972000"/>
              </a:xfrm>
              <a:prstGeom prst="leftBrace">
                <a:avLst>
                  <a:gd name="adj1" fmla="val 58333"/>
                  <a:gd name="adj2" fmla="val 47273"/>
                </a:avLst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59431" name="组合 69"/>
              <p:cNvGrpSpPr>
                <a:grpSpLocks/>
              </p:cNvGrpSpPr>
              <p:nvPr/>
            </p:nvGrpSpPr>
            <p:grpSpPr bwMode="auto">
              <a:xfrm>
                <a:off x="3786182" y="1571612"/>
                <a:ext cx="2357454" cy="1285884"/>
                <a:chOff x="785786" y="1357298"/>
                <a:chExt cx="2357454" cy="1285884"/>
              </a:xfrm>
            </p:grpSpPr>
            <p:sp>
              <p:nvSpPr>
                <p:cNvPr id="59432" name="Rectangle 38"/>
                <p:cNvSpPr>
                  <a:spLocks noChangeArrowheads="1"/>
                </p:cNvSpPr>
                <p:nvPr/>
              </p:nvSpPr>
              <p:spPr bwMode="auto">
                <a:xfrm>
                  <a:off x="2428860" y="1785926"/>
                  <a:ext cx="68800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A&lt;B</a:t>
                  </a:r>
                </a:p>
              </p:txBody>
            </p:sp>
            <p:sp>
              <p:nvSpPr>
                <p:cNvPr id="59433" name="Rectangle 33"/>
                <p:cNvSpPr>
                  <a:spLocks noChangeArrowheads="1"/>
                </p:cNvSpPr>
                <p:nvPr/>
              </p:nvSpPr>
              <p:spPr bwMode="auto">
                <a:xfrm>
                  <a:off x="785786" y="1814444"/>
                  <a:ext cx="98616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&lt;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kumimoji="1" lang="en-US" altLang="zh-CN" sz="20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434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1571612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43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785786" y="1357298"/>
                  <a:ext cx="107157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&gt;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kumimoji="1" lang="en-US" altLang="zh-CN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436" name="Rectangle 35"/>
                <p:cNvSpPr>
                  <a:spLocks noChangeArrowheads="1"/>
                </p:cNvSpPr>
                <p:nvPr/>
              </p:nvSpPr>
              <p:spPr bwMode="auto">
                <a:xfrm>
                  <a:off x="785786" y="2243072"/>
                  <a:ext cx="98616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=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59437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428860" y="1357298"/>
                  <a:ext cx="71438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A&gt;B</a:t>
                  </a:r>
                  <a:r>
                    <a:rPr kumimoji="1" lang="en-US" altLang="zh-CN" sz="20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59438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2000240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427" name="组合 108"/>
            <p:cNvGrpSpPr>
              <a:grpSpLocks/>
            </p:cNvGrpSpPr>
            <p:nvPr/>
          </p:nvGrpSpPr>
          <p:grpSpPr bwMode="auto">
            <a:xfrm>
              <a:off x="3071802" y="3500438"/>
              <a:ext cx="1071570" cy="285752"/>
              <a:chOff x="1285852" y="2571744"/>
              <a:chExt cx="1571636" cy="285752"/>
            </a:xfrm>
          </p:grpSpPr>
          <p:sp>
            <p:nvSpPr>
              <p:cNvPr id="59428" name="Line 18"/>
              <p:cNvSpPr>
                <a:spLocks noChangeShapeType="1"/>
              </p:cNvSpPr>
              <p:nvPr/>
            </p:nvSpPr>
            <p:spPr bwMode="auto">
              <a:xfrm flipV="1">
                <a:off x="1285852" y="2857496"/>
                <a:ext cx="1571636" cy="0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29" name="Line 18"/>
              <p:cNvSpPr>
                <a:spLocks noChangeShapeType="1"/>
              </p:cNvSpPr>
              <p:nvPr/>
            </p:nvSpPr>
            <p:spPr bwMode="auto">
              <a:xfrm>
                <a:off x="1285852" y="2571744"/>
                <a:ext cx="0" cy="285752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115"/>
          <p:cNvGrpSpPr>
            <a:grpSpLocks/>
          </p:cNvGrpSpPr>
          <p:nvPr/>
        </p:nvGrpSpPr>
        <p:grpSpPr bwMode="auto">
          <a:xfrm>
            <a:off x="765175" y="2528888"/>
            <a:ext cx="2573338" cy="1285875"/>
            <a:chOff x="569786" y="1357298"/>
            <a:chExt cx="2573454" cy="1285884"/>
          </a:xfrm>
        </p:grpSpPr>
        <p:sp>
          <p:nvSpPr>
            <p:cNvPr id="59418" name="Rectangle 38"/>
            <p:cNvSpPr>
              <a:spLocks noChangeArrowheads="1"/>
            </p:cNvSpPr>
            <p:nvPr/>
          </p:nvSpPr>
          <p:spPr bwMode="auto">
            <a:xfrm>
              <a:off x="2428860" y="1785926"/>
              <a:ext cx="6880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A&lt;B</a:t>
              </a:r>
            </a:p>
          </p:txBody>
        </p:sp>
        <p:sp>
          <p:nvSpPr>
            <p:cNvPr id="59419" name="Rectangle 33"/>
            <p:cNvSpPr>
              <a:spLocks noChangeArrowheads="1"/>
            </p:cNvSpPr>
            <p:nvPr/>
          </p:nvSpPr>
          <p:spPr bwMode="auto">
            <a:xfrm>
              <a:off x="785786" y="1814444"/>
              <a:ext cx="10502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 &lt; B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59420" name="Line 18"/>
            <p:cNvSpPr>
              <a:spLocks noChangeShapeType="1"/>
            </p:cNvSpPr>
            <p:nvPr/>
          </p:nvSpPr>
          <p:spPr bwMode="auto">
            <a:xfrm>
              <a:off x="1785918" y="1571612"/>
              <a:ext cx="60960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9421" name="Text Box 32"/>
            <p:cNvSpPr txBox="1">
              <a:spLocks noChangeArrowheads="1"/>
            </p:cNvSpPr>
            <p:nvPr/>
          </p:nvSpPr>
          <p:spPr bwMode="auto">
            <a:xfrm>
              <a:off x="785786" y="1357298"/>
              <a:ext cx="107157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 &gt; B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endParaRPr kumimoji="1" lang="en-US" altLang="zh-CN" sz="2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422" name="Rectangle 35"/>
            <p:cNvSpPr>
              <a:spLocks noChangeArrowheads="1"/>
            </p:cNvSpPr>
            <p:nvPr/>
          </p:nvSpPr>
          <p:spPr bwMode="auto">
            <a:xfrm>
              <a:off x="785786" y="2243072"/>
              <a:ext cx="9861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 = B</a:t>
              </a:r>
              <a:r>
                <a:rPr kumimoji="1" lang="en-US" altLang="zh-CN" sz="2000" b="1" baseline="-2500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59423" name="Text Box 39"/>
            <p:cNvSpPr txBox="1">
              <a:spLocks noChangeArrowheads="1"/>
            </p:cNvSpPr>
            <p:nvPr/>
          </p:nvSpPr>
          <p:spPr bwMode="auto">
            <a:xfrm>
              <a:off x="2428860" y="1357298"/>
              <a:ext cx="7143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A&gt;B</a:t>
              </a:r>
              <a:r>
                <a:rPr kumimoji="1" lang="en-US" altLang="zh-CN" sz="2000">
                  <a:latin typeface="Times New Roman" pitchFamily="18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59424" name="Line 18"/>
            <p:cNvSpPr>
              <a:spLocks noChangeShapeType="1"/>
            </p:cNvSpPr>
            <p:nvPr/>
          </p:nvSpPr>
          <p:spPr bwMode="auto">
            <a:xfrm>
              <a:off x="1785918" y="2000240"/>
              <a:ext cx="609600" cy="0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9425" name="AutoShape 29"/>
            <p:cNvSpPr>
              <a:spLocks/>
            </p:cNvSpPr>
            <p:nvPr/>
          </p:nvSpPr>
          <p:spPr bwMode="auto">
            <a:xfrm>
              <a:off x="569786" y="1528306"/>
              <a:ext cx="216000" cy="972000"/>
            </a:xfrm>
            <a:prstGeom prst="leftBrace">
              <a:avLst>
                <a:gd name="adj1" fmla="val 58333"/>
                <a:gd name="adj2" fmla="val 47273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0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" name="组合 119"/>
          <p:cNvGrpSpPr>
            <a:grpSpLocks/>
          </p:cNvGrpSpPr>
          <p:nvPr/>
        </p:nvGrpSpPr>
        <p:grpSpPr bwMode="auto">
          <a:xfrm>
            <a:off x="5053013" y="5268913"/>
            <a:ext cx="3590925" cy="1303337"/>
            <a:chOff x="4857752" y="4097342"/>
            <a:chExt cx="3590959" cy="1303404"/>
          </a:xfrm>
        </p:grpSpPr>
        <p:sp>
          <p:nvSpPr>
            <p:cNvPr id="59403" name="Rectangle 46"/>
            <p:cNvSpPr>
              <a:spLocks noChangeArrowheads="1"/>
            </p:cNvSpPr>
            <p:nvPr/>
          </p:nvSpPr>
          <p:spPr bwMode="auto">
            <a:xfrm>
              <a:off x="7715272" y="5000636"/>
              <a:ext cx="7334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  <a:cs typeface="Times New Roman" pitchFamily="18" charset="0"/>
                </a:rPr>
                <a:t>A=B</a:t>
              </a:r>
            </a:p>
          </p:txBody>
        </p:sp>
        <p:grpSp>
          <p:nvGrpSpPr>
            <p:cNvPr id="59404" name="组合 98"/>
            <p:cNvGrpSpPr>
              <a:grpSpLocks/>
            </p:cNvGrpSpPr>
            <p:nvPr/>
          </p:nvGrpSpPr>
          <p:grpSpPr bwMode="auto">
            <a:xfrm>
              <a:off x="5857884" y="4097342"/>
              <a:ext cx="2573454" cy="1285884"/>
              <a:chOff x="3570182" y="1571612"/>
              <a:chExt cx="2573454" cy="1285884"/>
            </a:xfrm>
          </p:grpSpPr>
          <p:sp>
            <p:nvSpPr>
              <p:cNvPr id="59409" name="AutoShape 29"/>
              <p:cNvSpPr>
                <a:spLocks/>
              </p:cNvSpPr>
              <p:nvPr/>
            </p:nvSpPr>
            <p:spPr bwMode="auto">
              <a:xfrm>
                <a:off x="3570182" y="1714488"/>
                <a:ext cx="216000" cy="972000"/>
              </a:xfrm>
              <a:prstGeom prst="leftBrace">
                <a:avLst>
                  <a:gd name="adj1" fmla="val 58333"/>
                  <a:gd name="adj2" fmla="val 47273"/>
                </a:avLst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59410" name="组合 69"/>
              <p:cNvGrpSpPr>
                <a:grpSpLocks/>
              </p:cNvGrpSpPr>
              <p:nvPr/>
            </p:nvGrpSpPr>
            <p:grpSpPr bwMode="auto">
              <a:xfrm>
                <a:off x="3786182" y="1571612"/>
                <a:ext cx="2357454" cy="1285884"/>
                <a:chOff x="785786" y="1357298"/>
                <a:chExt cx="2357454" cy="1285884"/>
              </a:xfrm>
            </p:grpSpPr>
            <p:sp>
              <p:nvSpPr>
                <p:cNvPr id="59411" name="Rectangle 38"/>
                <p:cNvSpPr>
                  <a:spLocks noChangeArrowheads="1"/>
                </p:cNvSpPr>
                <p:nvPr/>
              </p:nvSpPr>
              <p:spPr bwMode="auto">
                <a:xfrm>
                  <a:off x="2428860" y="1785926"/>
                  <a:ext cx="68800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A&lt;B</a:t>
                  </a:r>
                </a:p>
              </p:txBody>
            </p:sp>
            <p:sp>
              <p:nvSpPr>
                <p:cNvPr id="59412" name="Rectangle 33"/>
                <p:cNvSpPr>
                  <a:spLocks noChangeArrowheads="1"/>
                </p:cNvSpPr>
                <p:nvPr/>
              </p:nvSpPr>
              <p:spPr bwMode="auto">
                <a:xfrm>
                  <a:off x="785786" y="1814444"/>
                  <a:ext cx="1050288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&lt;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59413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1571612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41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785786" y="1357298"/>
                  <a:ext cx="107157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&gt;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endParaRPr kumimoji="1" lang="en-US" altLang="zh-CN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415" name="Rectangle 35"/>
                <p:cNvSpPr>
                  <a:spLocks noChangeArrowheads="1"/>
                </p:cNvSpPr>
                <p:nvPr/>
              </p:nvSpPr>
              <p:spPr bwMode="auto">
                <a:xfrm>
                  <a:off x="785786" y="2243072"/>
                  <a:ext cx="986167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 = B</a:t>
                  </a:r>
                  <a:r>
                    <a:rPr kumimoji="1" lang="en-US" altLang="zh-CN" sz="20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59416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428860" y="1357298"/>
                  <a:ext cx="71438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kumimoji="1" lang="en-US" altLang="zh-CN" sz="2000" b="1">
                      <a:latin typeface="Times New Roman" pitchFamily="18" charset="0"/>
                      <a:cs typeface="Times New Roman" pitchFamily="18" charset="0"/>
                    </a:rPr>
                    <a:t>A&gt;B</a:t>
                  </a:r>
                  <a:r>
                    <a:rPr kumimoji="1" lang="en-US" altLang="zh-CN" sz="20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59417" name="Line 18"/>
                <p:cNvSpPr>
                  <a:spLocks noChangeShapeType="1"/>
                </p:cNvSpPr>
                <p:nvPr/>
              </p:nvSpPr>
              <p:spPr bwMode="auto">
                <a:xfrm>
                  <a:off x="1785918" y="2000240"/>
                  <a:ext cx="609600" cy="0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405" name="组合 111"/>
            <p:cNvGrpSpPr>
              <a:grpSpLocks/>
            </p:cNvGrpSpPr>
            <p:nvPr/>
          </p:nvGrpSpPr>
          <p:grpSpPr bwMode="auto">
            <a:xfrm>
              <a:off x="4857752" y="4429132"/>
              <a:ext cx="1071570" cy="285752"/>
              <a:chOff x="1285852" y="2571744"/>
              <a:chExt cx="1571636" cy="285752"/>
            </a:xfrm>
          </p:grpSpPr>
          <p:sp>
            <p:nvSpPr>
              <p:cNvPr id="59407" name="Line 18"/>
              <p:cNvSpPr>
                <a:spLocks noChangeShapeType="1"/>
              </p:cNvSpPr>
              <p:nvPr/>
            </p:nvSpPr>
            <p:spPr bwMode="auto">
              <a:xfrm flipV="1">
                <a:off x="1285852" y="2857496"/>
                <a:ext cx="1571636" cy="0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408" name="Line 18"/>
              <p:cNvSpPr>
                <a:spLocks noChangeShapeType="1"/>
              </p:cNvSpPr>
              <p:nvPr/>
            </p:nvSpPr>
            <p:spPr bwMode="auto">
              <a:xfrm>
                <a:off x="1285852" y="2571744"/>
                <a:ext cx="0" cy="285752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9406" name="Line 18"/>
            <p:cNvSpPr>
              <a:spLocks noChangeShapeType="1"/>
            </p:cNvSpPr>
            <p:nvPr/>
          </p:nvSpPr>
          <p:spPr bwMode="auto">
            <a:xfrm>
              <a:off x="7072330" y="5214950"/>
              <a:ext cx="642942" cy="0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687388" y="1243013"/>
            <a:ext cx="6889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  比较两个多位数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，需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从高向低逐位比较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" name="矩形 121"/>
          <p:cNvSpPr>
            <a:spLocks noChangeArrowheads="1"/>
          </p:cNvSpPr>
          <p:nvPr/>
        </p:nvSpPr>
        <p:spPr bwMode="auto">
          <a:xfrm>
            <a:off x="642938" y="1671638"/>
            <a:ext cx="7585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  如两个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位二进制数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kumimoji="1" lang="en-US" altLang="zh-CN" sz="2400" b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进行比较：</a:t>
            </a:r>
          </a:p>
        </p:txBody>
      </p:sp>
      <p:sp>
        <p:nvSpPr>
          <p:cNvPr id="123" name="矩形 122"/>
          <p:cNvSpPr>
            <a:spLocks noChangeArrowheads="1"/>
          </p:cNvSpPr>
          <p:nvPr/>
        </p:nvSpPr>
        <p:spPr bwMode="auto">
          <a:xfrm>
            <a:off x="428625" y="785813"/>
            <a:ext cx="2195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）比较方法</a:t>
            </a:r>
            <a:endParaRPr lang="zh-CN" altLang="en-US" sz="2400">
              <a:solidFill>
                <a:srgbClr val="0000FF"/>
              </a:solidFill>
            </a:endParaRPr>
          </a:p>
        </p:txBody>
      </p:sp>
      <p:sp>
        <p:nvSpPr>
          <p:cNvPr id="5940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7"/>
          <p:cNvSpPr txBox="1">
            <a:spLocks noChangeArrowheads="1"/>
          </p:cNvSpPr>
          <p:nvPr/>
        </p:nvSpPr>
        <p:spPr bwMode="auto">
          <a:xfrm>
            <a:off x="214313" y="214313"/>
            <a:ext cx="5214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）集成</a:t>
            </a: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位数值比较器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74LS85</a:t>
            </a:r>
            <a:endParaRPr lang="zh-CN" altLang="en-US" sz="24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36663"/>
            <a:ext cx="8072438" cy="476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785813" y="742950"/>
            <a:ext cx="2041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74LS85</a:t>
            </a:r>
            <a:r>
              <a:rPr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功能表</a:t>
            </a:r>
          </a:p>
        </p:txBody>
      </p:sp>
      <p:grpSp>
        <p:nvGrpSpPr>
          <p:cNvPr id="2" name="组合 23"/>
          <p:cNvGrpSpPr>
            <a:grpSpLocks/>
          </p:cNvGrpSpPr>
          <p:nvPr/>
        </p:nvGrpSpPr>
        <p:grpSpPr bwMode="auto">
          <a:xfrm>
            <a:off x="4500563" y="1643063"/>
            <a:ext cx="4214812" cy="2071687"/>
            <a:chOff x="4500562" y="1643050"/>
            <a:chExt cx="4214820" cy="2071702"/>
          </a:xfrm>
        </p:grpSpPr>
        <p:sp>
          <p:nvSpPr>
            <p:cNvPr id="21" name="椭圆 20"/>
            <p:cNvSpPr/>
            <p:nvPr/>
          </p:nvSpPr>
          <p:spPr bwMode="auto">
            <a:xfrm>
              <a:off x="4500562" y="1643050"/>
              <a:ext cx="1928816" cy="50006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圆角矩形标注 21"/>
            <p:cNvSpPr/>
            <p:nvPr/>
          </p:nvSpPr>
          <p:spPr bwMode="auto">
            <a:xfrm>
              <a:off x="5500689" y="2786058"/>
              <a:ext cx="3214693" cy="928694"/>
            </a:xfrm>
            <a:prstGeom prst="wedgeRoundRectCallout">
              <a:avLst>
                <a:gd name="adj1" fmla="val -43351"/>
                <a:gd name="adj2" fmla="val -120942"/>
                <a:gd name="adj3" fmla="val 166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425" name="矩形 11"/>
            <p:cNvSpPr>
              <a:spLocks noChangeArrowheads="1"/>
            </p:cNvSpPr>
            <p:nvPr/>
          </p:nvSpPr>
          <p:spPr bwMode="auto">
            <a:xfrm>
              <a:off x="5715007" y="2884651"/>
              <a:ext cx="2765482" cy="707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来自低位的比较结果。</a:t>
              </a:r>
              <a:endParaRPr kumimoji="1"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用于级联。</a:t>
              </a:r>
              <a:endParaRPr lang="zh-CN" altLang="en-US" sz="20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0422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766763"/>
            <a:ext cx="601027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矩形 4"/>
          <p:cNvSpPr>
            <a:spLocks noChangeArrowheads="1"/>
          </p:cNvSpPr>
          <p:nvPr/>
        </p:nvSpPr>
        <p:spPr bwMode="auto">
          <a:xfrm>
            <a:off x="785813" y="214313"/>
            <a:ext cx="3589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74LS85</a:t>
            </a:r>
            <a:r>
              <a:rPr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内部结构与逻辑符号</a:t>
            </a:r>
          </a:p>
        </p:txBody>
      </p:sp>
      <p:grpSp>
        <p:nvGrpSpPr>
          <p:cNvPr id="2" name="组合 21"/>
          <p:cNvGrpSpPr>
            <a:grpSpLocks/>
          </p:cNvGrpSpPr>
          <p:nvPr/>
        </p:nvGrpSpPr>
        <p:grpSpPr bwMode="auto">
          <a:xfrm>
            <a:off x="7000875" y="2286000"/>
            <a:ext cx="1757363" cy="2749550"/>
            <a:chOff x="357188" y="1643046"/>
            <a:chExt cx="1757362" cy="2749550"/>
          </a:xfrm>
        </p:grpSpPr>
        <p:pic>
          <p:nvPicPr>
            <p:cNvPr id="61446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88" y="1643046"/>
              <a:ext cx="1757362" cy="274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47" name="矩形 20"/>
            <p:cNvSpPr>
              <a:spLocks noChangeArrowheads="1"/>
            </p:cNvSpPr>
            <p:nvPr/>
          </p:nvSpPr>
          <p:spPr bwMode="auto">
            <a:xfrm rot="-5400000">
              <a:off x="622811" y="2806158"/>
              <a:ext cx="101181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74LS85</a:t>
              </a:r>
              <a:endParaRPr lang="zh-CN" altLang="en-US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1445" name="矩形 1"/>
          <p:cNvSpPr>
            <a:spLocks noChangeArrowheads="1"/>
          </p:cNvSpPr>
          <p:nvPr/>
        </p:nvSpPr>
        <p:spPr bwMode="auto">
          <a:xfrm>
            <a:off x="6156325" y="58738"/>
            <a:ext cx="2855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§4.3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常用的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071563"/>
            <a:ext cx="571500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矩形 3"/>
          <p:cNvSpPr>
            <a:spLocks noChangeArrowheads="1"/>
          </p:cNvSpPr>
          <p:nvPr/>
        </p:nvSpPr>
        <p:spPr bwMode="auto">
          <a:xfrm>
            <a:off x="571500" y="357188"/>
            <a:ext cx="5459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例：试用两片</a:t>
            </a:r>
            <a:r>
              <a:rPr kumimoji="1"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74LS85</a:t>
            </a:r>
            <a:r>
              <a:rPr kumimoji="1"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比较两个</a:t>
            </a:r>
            <a:r>
              <a:rPr kumimoji="1"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kumimoji="1"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位二进制数。</a:t>
            </a: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1857375" y="2928938"/>
            <a:ext cx="4714875" cy="2643187"/>
            <a:chOff x="3857620" y="3714752"/>
            <a:chExt cx="4714908" cy="2643206"/>
          </a:xfrm>
        </p:grpSpPr>
        <p:sp>
          <p:nvSpPr>
            <p:cNvPr id="6" name="椭圆 5"/>
            <p:cNvSpPr/>
            <p:nvPr/>
          </p:nvSpPr>
          <p:spPr>
            <a:xfrm>
              <a:off x="3857620" y="3714752"/>
              <a:ext cx="857256" cy="1143008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4214811" y="5429264"/>
              <a:ext cx="4357717" cy="928694"/>
            </a:xfrm>
            <a:prstGeom prst="wedgeRoundRectCallout">
              <a:avLst>
                <a:gd name="adj1" fmla="val -43351"/>
                <a:gd name="adj2" fmla="val -120942"/>
                <a:gd name="adj3" fmla="val 166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71" name="矩形 17"/>
            <p:cNvSpPr>
              <a:spLocks noChangeArrowheads="1"/>
            </p:cNvSpPr>
            <p:nvPr/>
          </p:nvSpPr>
          <p:spPr bwMode="auto">
            <a:xfrm>
              <a:off x="4429124" y="5814972"/>
              <a:ext cx="40559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表示来自低位的比较结果为相等。</a:t>
              </a:r>
              <a:endParaRPr kumimoji="1"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72" name="矩形 18"/>
            <p:cNvSpPr>
              <a:spLocks noChangeArrowheads="1"/>
            </p:cNvSpPr>
            <p:nvPr/>
          </p:nvSpPr>
          <p:spPr bwMode="auto">
            <a:xfrm>
              <a:off x="4572000" y="5429264"/>
              <a:ext cx="10631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(A=B)</a:t>
              </a:r>
              <a:r>
                <a:rPr lang="en-US" altLang="zh-CN" sz="20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=1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71513" y="261938"/>
            <a:ext cx="5543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二、组合逻辑电路的设计方法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42938" y="2357438"/>
            <a:ext cx="778668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20000"/>
              </a:spcBef>
              <a:defRPr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工程上的最佳设计，通常需要用多个指标去衡量，主要考虑的问题有以下几个方面： </a:t>
            </a:r>
          </a:p>
          <a:p>
            <a:pPr marL="533400" indent="-5334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① 所用的逻辑器件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数目最少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，器件的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种类最少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，且器件之间的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连线最少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。这样的电路称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“最小化”电路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② 满足速度要求，应使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级数最少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，以减少门电路的延迟。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③ 功耗小，工作稳定可靠。 </a:t>
            </a:r>
          </a:p>
        </p:txBody>
      </p:sp>
      <p:grpSp>
        <p:nvGrpSpPr>
          <p:cNvPr id="2" name="组合 5"/>
          <p:cNvGrpSpPr>
            <a:grpSpLocks/>
          </p:cNvGrpSpPr>
          <p:nvPr/>
        </p:nvGrpSpPr>
        <p:grpSpPr bwMode="auto">
          <a:xfrm>
            <a:off x="714375" y="982663"/>
            <a:ext cx="7643813" cy="1089025"/>
            <a:chOff x="857249" y="839273"/>
            <a:chExt cx="7643894" cy="1089354"/>
          </a:xfrm>
        </p:grpSpPr>
        <p:sp>
          <p:nvSpPr>
            <p:cNvPr id="17414" name="Text Box 7"/>
            <p:cNvSpPr txBox="1">
              <a:spLocks noChangeArrowheads="1"/>
            </p:cNvSpPr>
            <p:nvPr/>
          </p:nvSpPr>
          <p:spPr bwMode="auto">
            <a:xfrm>
              <a:off x="928662" y="839273"/>
              <a:ext cx="7500990" cy="1089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lnSpc>
                  <a:spcPct val="135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  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组合逻辑电路设计，就是根据给出的实际逻辑问题，求出实现这一逻辑功能的</a:t>
              </a:r>
              <a:r>
                <a:rPr kumimoji="1" lang="zh-CN" altLang="en-US" sz="24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最佳逻辑电路</a:t>
              </a:r>
              <a:r>
                <a:rPr kumimoji="1"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</a:p>
          </p:txBody>
        </p:sp>
        <p:sp>
          <p:nvSpPr>
            <p:cNvPr id="17415" name="Rectangle 16"/>
            <p:cNvSpPr>
              <a:spLocks noChangeArrowheads="1"/>
            </p:cNvSpPr>
            <p:nvPr/>
          </p:nvSpPr>
          <p:spPr bwMode="auto">
            <a:xfrm>
              <a:off x="857249" y="857232"/>
              <a:ext cx="7643894" cy="1012825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413" name="矩形 1"/>
          <p:cNvSpPr>
            <a:spLocks noChangeArrowheads="1"/>
          </p:cNvSpPr>
          <p:nvPr/>
        </p:nvSpPr>
        <p:spPr bwMode="auto">
          <a:xfrm>
            <a:off x="4983163" y="44450"/>
            <a:ext cx="4017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2875"/>
            <a:ext cx="8985250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§4.4</a:t>
            </a:r>
            <a:r>
              <a:rPr lang="zh-CN" altLang="en-US" sz="3600" b="1" dirty="0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lang="zh-CN" altLang="en-US" sz="3600" b="1" dirty="0">
                <a:solidFill>
                  <a:srgbClr val="FF0066"/>
                </a:solidFill>
                <a:latin typeface="+mn-ea"/>
                <a:ea typeface="+mn-ea"/>
              </a:rPr>
              <a:t>用中规模集成电路实现组合电路设计 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523875" y="833438"/>
            <a:ext cx="660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宋体" pitchFamily="2" charset="-122"/>
              </a:rPr>
              <a:t>一、用译码器设计组合逻辑电路</a:t>
            </a:r>
          </a:p>
        </p:txBody>
      </p:sp>
      <p:sp>
        <p:nvSpPr>
          <p:cNvPr id="18" name="Rectangle 25"/>
          <p:cNvSpPr>
            <a:spLocks noChangeArrowheads="1"/>
          </p:cNvSpPr>
          <p:nvPr/>
        </p:nvSpPr>
        <p:spPr bwMode="auto">
          <a:xfrm>
            <a:off x="904875" y="4410075"/>
            <a:ext cx="772318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600" b="1">
                <a:latin typeface="宋体" pitchFamily="2" charset="-122"/>
              </a:rPr>
              <a:t>①</a:t>
            </a:r>
            <a:r>
              <a:rPr kumimoji="1" lang="zh-CN" altLang="en-US" sz="2600" b="1">
                <a:latin typeface="宋体" pitchFamily="2" charset="-122"/>
              </a:rPr>
              <a:t>写出函数的</a:t>
            </a:r>
            <a:r>
              <a:rPr kumimoji="1" lang="zh-CN" altLang="en-US" sz="2600" b="1">
                <a:solidFill>
                  <a:srgbClr val="FF0000"/>
                </a:solidFill>
                <a:latin typeface="宋体" pitchFamily="2" charset="-122"/>
              </a:rPr>
              <a:t>标准与或表达式（最小项之和）</a:t>
            </a:r>
            <a:r>
              <a:rPr kumimoji="1" lang="zh-CN" altLang="en-US" sz="2600" b="1">
                <a:latin typeface="宋体" pitchFamily="2" charset="-122"/>
              </a:rPr>
              <a:t>，并变换为</a:t>
            </a:r>
            <a:r>
              <a:rPr kumimoji="1" lang="zh-CN" altLang="en-US" sz="2600" b="1">
                <a:solidFill>
                  <a:srgbClr val="FF0000"/>
                </a:solidFill>
                <a:latin typeface="宋体" pitchFamily="2" charset="-122"/>
              </a:rPr>
              <a:t>与非</a:t>
            </a:r>
            <a:r>
              <a:rPr kumimoji="1" lang="en-US" altLang="zh-CN" sz="2600" b="1">
                <a:solidFill>
                  <a:srgbClr val="FF0000"/>
                </a:solidFill>
                <a:latin typeface="宋体" pitchFamily="2" charset="-122"/>
              </a:rPr>
              <a:t>-</a:t>
            </a:r>
            <a:r>
              <a:rPr kumimoji="1" lang="zh-CN" altLang="en-US" sz="2600" b="1">
                <a:solidFill>
                  <a:srgbClr val="FF0000"/>
                </a:solidFill>
                <a:latin typeface="宋体" pitchFamily="2" charset="-122"/>
              </a:rPr>
              <a:t>与非形式。</a:t>
            </a:r>
          </a:p>
        </p:txBody>
      </p:sp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887413" y="5329238"/>
            <a:ext cx="77406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600" b="1">
                <a:latin typeface="Times New Roman" pitchFamily="18" charset="0"/>
              </a:rPr>
              <a:t>②</a:t>
            </a:r>
            <a:r>
              <a:rPr kumimoji="1" lang="zh-CN" altLang="en-US" sz="2600" b="1">
                <a:latin typeface="Times New Roman" pitchFamily="18" charset="0"/>
              </a:rPr>
              <a:t>画出用二进制译码器和与非门实现这些函数的接线图。</a:t>
            </a:r>
          </a:p>
        </p:txBody>
      </p:sp>
      <p:sp>
        <p:nvSpPr>
          <p:cNvPr id="23" name="Text Box 30"/>
          <p:cNvSpPr txBox="1">
            <a:spLocks noChangeArrowheads="1"/>
          </p:cNvSpPr>
          <p:nvPr/>
        </p:nvSpPr>
        <p:spPr bwMode="auto">
          <a:xfrm>
            <a:off x="739775" y="3889375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0000FF"/>
                </a:solidFill>
              </a:rPr>
              <a:t>一般步骤：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84188" y="1360488"/>
            <a:ext cx="8215312" cy="2308225"/>
            <a:chOff x="571472" y="1360488"/>
            <a:chExt cx="8215370" cy="2308225"/>
          </a:xfrm>
        </p:grpSpPr>
        <p:grpSp>
          <p:nvGrpSpPr>
            <p:cNvPr id="63496" name="Group 31"/>
            <p:cNvGrpSpPr>
              <a:grpSpLocks/>
            </p:cNvGrpSpPr>
            <p:nvPr/>
          </p:nvGrpSpPr>
          <p:grpSpPr bwMode="auto">
            <a:xfrm>
              <a:off x="658812" y="1360488"/>
              <a:ext cx="7975601" cy="2308225"/>
              <a:chOff x="415" y="754"/>
              <a:chExt cx="5024" cy="1454"/>
            </a:xfrm>
          </p:grpSpPr>
          <p:sp>
            <p:nvSpPr>
              <p:cNvPr id="63498" name="Text Box 24"/>
              <p:cNvSpPr txBox="1">
                <a:spLocks noChangeArrowheads="1"/>
              </p:cNvSpPr>
              <p:nvPr/>
            </p:nvSpPr>
            <p:spPr bwMode="auto">
              <a:xfrm>
                <a:off x="415" y="754"/>
                <a:ext cx="5024" cy="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8000" rIns="1800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    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 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n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线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—2</a:t>
                </a:r>
                <a:r>
                  <a:rPr kumimoji="1" lang="en-US" altLang="zh-CN" sz="2400" b="1" baseline="50000">
                    <a:solidFill>
                      <a:srgbClr val="000000"/>
                    </a:solidFill>
                    <a:latin typeface="宋体" pitchFamily="2" charset="-122"/>
                  </a:rPr>
                  <a:t>n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线译码器有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2</a:t>
                </a:r>
                <a:r>
                  <a:rPr kumimoji="1" lang="en-US" altLang="zh-CN" sz="2400" b="1" baseline="50000">
                    <a:solidFill>
                      <a:srgbClr val="000000"/>
                    </a:solidFill>
                    <a:latin typeface="宋体" pitchFamily="2" charset="-122"/>
                  </a:rPr>
                  <a:t>n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个代码组合，包含了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n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变量函数的全部最小项。当译码器的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宋体" pitchFamily="2" charset="-122"/>
                  </a:rPr>
                  <a:t>使能端有效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时，每个输出</a:t>
                </a:r>
                <a:r>
                  <a:rPr kumimoji="1" lang="zh-CN" altLang="en-US" sz="2400" b="1">
                    <a:solidFill>
                      <a:srgbClr val="FF0000"/>
                    </a:solidFill>
                    <a:latin typeface="宋体" pitchFamily="2" charset="-122"/>
                  </a:rPr>
                  <a:t>（一般为低电平输出）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对应相应的最小项</a:t>
                </a:r>
                <a:r>
                  <a:rPr kumimoji="1" lang="en-US" altLang="zh-CN" sz="2400" b="1">
                    <a:solidFill>
                      <a:srgbClr val="000000"/>
                    </a:solidFill>
                    <a:latin typeface="宋体" pitchFamily="2" charset="-122"/>
                  </a:rPr>
                  <a:t>,</a:t>
                </a:r>
                <a:r>
                  <a:rPr kumimoji="1" lang="zh-CN" altLang="en-US" sz="2400" b="1">
                    <a:solidFill>
                      <a:srgbClr val="000000"/>
                    </a:solidFill>
                    <a:latin typeface="宋体" pitchFamily="2" charset="-122"/>
                  </a:rPr>
                  <a:t>即             。因此只要将函数的输入变量加至译码器的地址输入端，并在输出端辅以少量的门电路，便可以实现逻辑函数。 </a:t>
                </a:r>
              </a:p>
            </p:txBody>
          </p:sp>
          <p:graphicFrame>
            <p:nvGraphicFramePr>
              <p:cNvPr id="63499" name="Object 17"/>
              <p:cNvGraphicFramePr>
                <a:graphicFrameLocks noChangeAspect="1"/>
              </p:cNvGraphicFramePr>
              <p:nvPr/>
            </p:nvGraphicFramePr>
            <p:xfrm>
              <a:off x="3961" y="1344"/>
              <a:ext cx="1179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500" name="公式" r:id="rId3" imgW="790489" imgH="123922" progId="Equation.3">
                      <p:embed/>
                    </p:oleObj>
                  </mc:Choice>
                  <mc:Fallback>
                    <p:oleObj name="公式" r:id="rId3" imgW="790489" imgH="123922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1" y="1344"/>
                            <a:ext cx="1179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3497" name="Rectangle 16"/>
            <p:cNvSpPr>
              <a:spLocks noChangeArrowheads="1"/>
            </p:cNvSpPr>
            <p:nvPr/>
          </p:nvSpPr>
          <p:spPr bwMode="auto">
            <a:xfrm>
              <a:off x="571472" y="1428736"/>
              <a:ext cx="8215370" cy="2214578"/>
            </a:xfrm>
            <a:prstGeom prst="rect">
              <a:avLst/>
            </a:prstGeom>
            <a:noFill/>
            <a:ln w="57150" cmpd="thickThin">
              <a:solidFill>
                <a:srgbClr val="33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16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20700" y="1839913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</a:rPr>
              <a:t>解：</a:t>
            </a:r>
            <a:r>
              <a:rPr lang="zh-CN" altLang="en-US" sz="2400" b="1">
                <a:solidFill>
                  <a:srgbClr val="006600"/>
                </a:solidFill>
              </a:rPr>
              <a:t>①最小项之和形式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950913" y="2343150"/>
            <a:ext cx="7621587" cy="1514475"/>
            <a:chOff x="476" y="1570"/>
            <a:chExt cx="4801" cy="954"/>
          </a:xfrm>
        </p:grpSpPr>
        <p:sp>
          <p:nvSpPr>
            <p:cNvPr id="64528" name="AutoShape 11"/>
            <p:cNvSpPr>
              <a:spLocks/>
            </p:cNvSpPr>
            <p:nvPr/>
          </p:nvSpPr>
          <p:spPr bwMode="auto">
            <a:xfrm>
              <a:off x="476" y="1661"/>
              <a:ext cx="136" cy="792"/>
            </a:xfrm>
            <a:prstGeom prst="leftBrace">
              <a:avLst>
                <a:gd name="adj1" fmla="val 4852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graphicFrame>
          <p:nvGraphicFramePr>
            <p:cNvPr id="64529" name="Object 5"/>
            <p:cNvGraphicFramePr>
              <a:graphicFrameLocks noChangeAspect="1"/>
            </p:cNvGraphicFramePr>
            <p:nvPr/>
          </p:nvGraphicFramePr>
          <p:xfrm>
            <a:off x="649" y="1570"/>
            <a:ext cx="2688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2" name="公式" r:id="rId3" imgW="2730500" imgH="254000" progId="Equation.3">
                    <p:embed/>
                  </p:oleObj>
                </mc:Choice>
                <mc:Fallback>
                  <p:oleObj name="公式" r:id="rId3" imgW="2730500" imgH="2540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9" y="1570"/>
                          <a:ext cx="2688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0" name="Object 6"/>
            <p:cNvGraphicFramePr>
              <a:graphicFrameLocks noChangeAspect="1"/>
            </p:cNvGraphicFramePr>
            <p:nvPr/>
          </p:nvGraphicFramePr>
          <p:xfrm>
            <a:off x="612" y="1888"/>
            <a:ext cx="2791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3" name="公式" r:id="rId5" imgW="2717800" imgH="254000" progId="Equation.3">
                    <p:embed/>
                  </p:oleObj>
                </mc:Choice>
                <mc:Fallback>
                  <p:oleObj name="公式" r:id="rId5" imgW="2717800" imgH="2540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888"/>
                          <a:ext cx="2791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1" name="Object 7"/>
            <p:cNvGraphicFramePr>
              <a:graphicFrameLocks noChangeAspect="1"/>
            </p:cNvGraphicFramePr>
            <p:nvPr/>
          </p:nvGraphicFramePr>
          <p:xfrm>
            <a:off x="639" y="2203"/>
            <a:ext cx="4638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4" name="公式" r:id="rId7" imgW="4172024" imgH="123922" progId="Equation.3">
                    <p:embed/>
                  </p:oleObj>
                </mc:Choice>
                <mc:Fallback>
                  <p:oleObj name="公式" r:id="rId7" imgW="4172024" imgH="123922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9" y="2203"/>
                          <a:ext cx="4638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1096963" y="4005263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6600"/>
                </a:solidFill>
              </a:rPr>
              <a:t>②</a:t>
            </a:r>
            <a:r>
              <a:rPr lang="zh-CN" altLang="en-US" sz="2400" b="1">
                <a:solidFill>
                  <a:srgbClr val="006600"/>
                </a:solidFill>
              </a:rPr>
              <a:t>化为与非－与非式</a:t>
            </a:r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952500" y="4518025"/>
            <a:ext cx="5113338" cy="1631950"/>
            <a:chOff x="612" y="2846"/>
            <a:chExt cx="3221" cy="1028"/>
          </a:xfrm>
        </p:grpSpPr>
        <p:graphicFrame>
          <p:nvGraphicFramePr>
            <p:cNvPr id="64524" name="Object 8"/>
            <p:cNvGraphicFramePr>
              <a:graphicFrameLocks noChangeAspect="1"/>
            </p:cNvGraphicFramePr>
            <p:nvPr/>
          </p:nvGraphicFramePr>
          <p:xfrm>
            <a:off x="797" y="2846"/>
            <a:ext cx="216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5" name="公式" r:id="rId9" imgW="2067054" imgH="142756" progId="Equation.3">
                    <p:embed/>
                  </p:oleObj>
                </mc:Choice>
                <mc:Fallback>
                  <p:oleObj name="公式" r:id="rId9" imgW="2067054" imgH="142756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" y="2846"/>
                          <a:ext cx="2163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5" name="Object 9"/>
            <p:cNvGraphicFramePr>
              <a:graphicFrameLocks noChangeAspect="1"/>
            </p:cNvGraphicFramePr>
            <p:nvPr/>
          </p:nvGraphicFramePr>
          <p:xfrm>
            <a:off x="780" y="3163"/>
            <a:ext cx="224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6" name="公式" r:id="rId11" imgW="2047960" imgH="142756" progId="Equation.3">
                    <p:embed/>
                  </p:oleObj>
                </mc:Choice>
                <mc:Fallback>
                  <p:oleObj name="公式" r:id="rId11" imgW="2047960" imgH="14275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0" y="3163"/>
                          <a:ext cx="224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10"/>
            <p:cNvGraphicFramePr>
              <a:graphicFrameLocks noChangeAspect="1"/>
            </p:cNvGraphicFramePr>
            <p:nvPr/>
          </p:nvGraphicFramePr>
          <p:xfrm>
            <a:off x="782" y="3521"/>
            <a:ext cx="3051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7" name="公式" r:id="rId13" imgW="2695517" imgH="142756" progId="Equation.3">
                    <p:embed/>
                  </p:oleObj>
                </mc:Choice>
                <mc:Fallback>
                  <p:oleObj name="公式" r:id="rId13" imgW="2695517" imgH="142756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" y="3521"/>
                          <a:ext cx="3051" cy="3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7" name="AutoShape 20"/>
            <p:cNvSpPr>
              <a:spLocks/>
            </p:cNvSpPr>
            <p:nvPr/>
          </p:nvSpPr>
          <p:spPr bwMode="auto">
            <a:xfrm>
              <a:off x="612" y="2976"/>
              <a:ext cx="136" cy="792"/>
            </a:xfrm>
            <a:prstGeom prst="leftBrace">
              <a:avLst>
                <a:gd name="adj1" fmla="val 4852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</p:grpSp>
      <p:grpSp>
        <p:nvGrpSpPr>
          <p:cNvPr id="64518" name="组合 18"/>
          <p:cNvGrpSpPr>
            <a:grpSpLocks/>
          </p:cNvGrpSpPr>
          <p:nvPr/>
        </p:nvGrpSpPr>
        <p:grpSpPr bwMode="auto">
          <a:xfrm>
            <a:off x="357188" y="285750"/>
            <a:ext cx="8286750" cy="1471613"/>
            <a:chOff x="500034" y="285728"/>
            <a:chExt cx="8286836" cy="1471619"/>
          </a:xfrm>
        </p:grpSpPr>
        <p:sp>
          <p:nvSpPr>
            <p:cNvPr id="64519" name="Rectangle 5"/>
            <p:cNvSpPr>
              <a:spLocks noChangeArrowheads="1"/>
            </p:cNvSpPr>
            <p:nvPr/>
          </p:nvSpPr>
          <p:spPr bwMode="auto">
            <a:xfrm>
              <a:off x="1255717" y="285728"/>
              <a:ext cx="753115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试利用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线－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8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线译码器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74LS138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设计一个多输出的组合逻辑电路。输出的逻辑函数式为：   </a:t>
              </a:r>
            </a:p>
          </p:txBody>
        </p:sp>
        <p:graphicFrame>
          <p:nvGraphicFramePr>
            <p:cNvPr id="64520" name="Object 2"/>
            <p:cNvGraphicFramePr>
              <a:graphicFrameLocks noChangeAspect="1"/>
            </p:cNvGraphicFramePr>
            <p:nvPr/>
          </p:nvGraphicFramePr>
          <p:xfrm>
            <a:off x="1343045" y="1260459"/>
            <a:ext cx="1833563" cy="468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8" name="公式" r:id="rId15" imgW="1104900" imgH="241300" progId="Equation.3">
                    <p:embed/>
                  </p:oleObj>
                </mc:Choice>
                <mc:Fallback>
                  <p:oleObj name="公式" r:id="rId15" imgW="1104900" imgH="2413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3045" y="1260459"/>
                          <a:ext cx="1833563" cy="468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1" name="Object 3"/>
            <p:cNvGraphicFramePr>
              <a:graphicFrameLocks noChangeAspect="1"/>
            </p:cNvGraphicFramePr>
            <p:nvPr/>
          </p:nvGraphicFramePr>
          <p:xfrm>
            <a:off x="3503633" y="1214422"/>
            <a:ext cx="1944687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9" name="公式" r:id="rId17" imgW="1104900" imgH="241300" progId="Equation.3">
                    <p:embed/>
                  </p:oleObj>
                </mc:Choice>
                <mc:Fallback>
                  <p:oleObj name="公式" r:id="rId17" imgW="1104900" imgH="2413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633" y="1214422"/>
                          <a:ext cx="1944687" cy="498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2" name="Object 4"/>
            <p:cNvGraphicFramePr>
              <a:graphicFrameLocks noChangeAspect="1"/>
            </p:cNvGraphicFramePr>
            <p:nvPr/>
          </p:nvGraphicFramePr>
          <p:xfrm>
            <a:off x="5918220" y="1250934"/>
            <a:ext cx="15113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0" name="公式" r:id="rId19" imgW="800100" imgH="228600" progId="Equation.3">
                    <p:embed/>
                  </p:oleObj>
                </mc:Choice>
                <mc:Fallback>
                  <p:oleObj name="公式" r:id="rId19" imgW="800100" imgH="2286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8220" y="1250934"/>
                          <a:ext cx="15113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3" name="矩形 17"/>
            <p:cNvSpPr>
              <a:spLocks noChangeArrowheads="1"/>
            </p:cNvSpPr>
            <p:nvPr/>
          </p:nvSpPr>
          <p:spPr bwMode="auto">
            <a:xfrm>
              <a:off x="500034" y="285728"/>
              <a:ext cx="10326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例：</a:t>
              </a:r>
              <a:endParaRPr lang="zh-CN" alt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/>
          <p:cNvSpPr txBox="1">
            <a:spLocks noChangeArrowheads="1"/>
          </p:cNvSpPr>
          <p:nvPr/>
        </p:nvSpPr>
        <p:spPr bwMode="auto">
          <a:xfrm>
            <a:off x="684213" y="285750"/>
            <a:ext cx="273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6600"/>
                </a:solidFill>
              </a:rPr>
              <a:t>③</a:t>
            </a:r>
            <a:r>
              <a:rPr lang="zh-CN" altLang="en-US" sz="2400" b="1">
                <a:solidFill>
                  <a:srgbClr val="006600"/>
                </a:solidFill>
              </a:rPr>
              <a:t>画逻辑电路</a:t>
            </a:r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995363"/>
            <a:ext cx="42100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395288" y="2133600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练习：试用</a:t>
            </a:r>
            <a:r>
              <a:rPr lang="en-US" altLang="zh-CN" sz="2400" b="1">
                <a:solidFill>
                  <a:srgbClr val="000000"/>
                </a:solidFill>
              </a:rPr>
              <a:t>74LS138</a:t>
            </a:r>
            <a:r>
              <a:rPr lang="zh-CN" altLang="en-US" sz="2400" b="1">
                <a:solidFill>
                  <a:srgbClr val="000000"/>
                </a:solidFill>
              </a:rPr>
              <a:t>和最少数量的二输入逻辑门设计一个不一致电路。当</a:t>
            </a:r>
            <a:r>
              <a:rPr lang="en-US" altLang="zh-CN" sz="2400" b="1">
                <a:solidFill>
                  <a:srgbClr val="000000"/>
                </a:solidFill>
              </a:rPr>
              <a:t>A</a:t>
            </a:r>
            <a:r>
              <a:rPr lang="zh-CN" altLang="en-US" sz="2400" b="1">
                <a:solidFill>
                  <a:srgbClr val="000000"/>
                </a:solidFill>
              </a:rPr>
              <a:t>、</a:t>
            </a:r>
            <a:r>
              <a:rPr lang="en-US" altLang="zh-CN" sz="2400" b="1">
                <a:solidFill>
                  <a:srgbClr val="000000"/>
                </a:solidFill>
              </a:rPr>
              <a:t>B</a:t>
            </a:r>
            <a:r>
              <a:rPr lang="zh-CN" altLang="en-US" sz="2400" b="1">
                <a:solidFill>
                  <a:srgbClr val="000000"/>
                </a:solidFill>
              </a:rPr>
              <a:t>、</a:t>
            </a:r>
            <a:r>
              <a:rPr lang="en-US" altLang="zh-CN" sz="2400" b="1">
                <a:solidFill>
                  <a:srgbClr val="000000"/>
                </a:solidFill>
              </a:rPr>
              <a:t>C</a:t>
            </a:r>
            <a:r>
              <a:rPr lang="zh-CN" altLang="en-US" sz="2400" b="1">
                <a:solidFill>
                  <a:srgbClr val="000000"/>
                </a:solidFill>
              </a:rPr>
              <a:t>三个输入不一致时，输出</a:t>
            </a:r>
            <a:r>
              <a:rPr lang="en-US" altLang="zh-CN" sz="2400" b="1">
                <a:solidFill>
                  <a:srgbClr val="000000"/>
                </a:solidFill>
              </a:rPr>
              <a:t>F</a:t>
            </a:r>
            <a:r>
              <a:rPr lang="zh-CN" altLang="en-US" sz="2400" b="1">
                <a:solidFill>
                  <a:srgbClr val="000000"/>
                </a:solidFill>
              </a:rPr>
              <a:t>为</a:t>
            </a:r>
            <a:r>
              <a:rPr lang="en-US" altLang="zh-CN" sz="2400" b="1">
                <a:solidFill>
                  <a:srgbClr val="000000"/>
                </a:solidFill>
              </a:rPr>
              <a:t>1</a:t>
            </a:r>
            <a:r>
              <a:rPr lang="zh-CN" altLang="en-US" sz="2400" b="1">
                <a:solidFill>
                  <a:srgbClr val="000000"/>
                </a:solidFill>
              </a:rPr>
              <a:t>；一致时，输出为</a:t>
            </a:r>
            <a:r>
              <a:rPr lang="en-US" altLang="zh-CN" sz="2400" b="1">
                <a:solidFill>
                  <a:srgbClr val="000000"/>
                </a:solidFill>
              </a:rPr>
              <a:t>0</a:t>
            </a:r>
            <a:r>
              <a:rPr lang="zh-CN" altLang="en-US" sz="2400" b="1">
                <a:solidFill>
                  <a:srgbClr val="000000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6"/>
          <p:cNvSpPr txBox="1">
            <a:spLocks noChangeArrowheads="1"/>
          </p:cNvSpPr>
          <p:nvPr/>
        </p:nvSpPr>
        <p:spPr bwMode="auto">
          <a:xfrm>
            <a:off x="500063" y="285750"/>
            <a:ext cx="6532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二、用数据选择器设计组合逻辑电路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246438" y="2393950"/>
          <a:ext cx="2151062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0" name="公式" r:id="rId3" imgW="657104" imgH="323725" progId="Equation.3">
                  <p:embed/>
                </p:oleObj>
              </mc:Choice>
              <mc:Fallback>
                <p:oleObj name="公式" r:id="rId3" imgW="657104" imgH="32372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438" y="2393950"/>
                        <a:ext cx="2151062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Text Box 12"/>
          <p:cNvSpPr txBox="1">
            <a:spLocks noChangeArrowheads="1"/>
          </p:cNvSpPr>
          <p:nvPr/>
        </p:nvSpPr>
        <p:spPr bwMode="auto">
          <a:xfrm>
            <a:off x="684213" y="4144963"/>
            <a:ext cx="78882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　　因为任何组合逻辑函数总可以用最小项之和的标准形式构成。所以，可利用数据选择器的输入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zh-CN" altLang="en-US" sz="2400" b="1" i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来选择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地址变量组成的最小项</a:t>
            </a:r>
            <a:r>
              <a:rPr kumimoji="1" lang="en-US" altLang="zh-CN" sz="2400" b="1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en-US" altLang="zh-CN" sz="2400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zh-CN" altLang="en-US" sz="2400" b="1" i="1" baseline="-2500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，可以实现任何所需的组合逻辑函数。</a:t>
            </a:r>
          </a:p>
        </p:txBody>
      </p:sp>
      <p:sp>
        <p:nvSpPr>
          <p:cNvPr id="26629" name="Text Box 13"/>
          <p:cNvSpPr txBox="1">
            <a:spLocks noChangeArrowheads="1"/>
          </p:cNvSpPr>
          <p:nvPr/>
        </p:nvSpPr>
        <p:spPr bwMode="auto">
          <a:xfrm>
            <a:off x="715963" y="1000125"/>
            <a:ext cx="7856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如果一个数据选择器的地址变量个数为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，则对这个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baseline="50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的数据选择器的输出具有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标准与或表达式</a:t>
            </a:r>
            <a:r>
              <a:rPr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的形式。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6"/>
          <p:cNvSpPr txBox="1">
            <a:spLocks noChangeArrowheads="1"/>
          </p:cNvSpPr>
          <p:nvPr/>
        </p:nvSpPr>
        <p:spPr bwMode="auto">
          <a:xfrm>
            <a:off x="1143000" y="146050"/>
            <a:ext cx="7358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试用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数据选择器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74LS153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实现如下逻辑函数的组合逻辑电路。</a:t>
            </a:r>
          </a:p>
        </p:txBody>
      </p:sp>
      <p:graphicFrame>
        <p:nvGraphicFramePr>
          <p:cNvPr id="68611" name="Object 2"/>
          <p:cNvGraphicFramePr>
            <a:graphicFrameLocks noChangeAspect="1"/>
          </p:cNvGraphicFramePr>
          <p:nvPr/>
        </p:nvGraphicFramePr>
        <p:xfrm>
          <a:off x="2032000" y="1047750"/>
          <a:ext cx="42291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公式" r:id="rId3" imgW="1879600" imgH="215900" progId="Equation.3">
                  <p:embed/>
                </p:oleObj>
              </mc:Choice>
              <mc:Fallback>
                <p:oleObj name="公式" r:id="rId3" imgW="18796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047750"/>
                        <a:ext cx="42291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630238" y="1646238"/>
            <a:ext cx="554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解：逻辑函数变形为最小项之和形式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317625" y="2259013"/>
          <a:ext cx="56896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公式" r:id="rId5" imgW="3073400" imgH="469900" progId="Equation.3">
                  <p:embed/>
                </p:oleObj>
              </mc:Choice>
              <mc:Fallback>
                <p:oleObj name="公式" r:id="rId5" imgW="30734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2259013"/>
                        <a:ext cx="56896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597025" y="3879850"/>
          <a:ext cx="5578475" cy="205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公式" r:id="rId7" imgW="2562133" imgH="857352" progId="Equation.3">
                  <p:embed/>
                </p:oleObj>
              </mc:Choice>
              <mc:Fallback>
                <p:oleObj name="公式" r:id="rId7" imgW="2562133" imgH="85735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3879850"/>
                        <a:ext cx="5578475" cy="205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2"/>
          <p:cNvGrpSpPr>
            <a:grpSpLocks/>
          </p:cNvGrpSpPr>
          <p:nvPr/>
        </p:nvGrpSpPr>
        <p:grpSpPr bwMode="auto">
          <a:xfrm>
            <a:off x="644525" y="6038850"/>
            <a:ext cx="8174038" cy="461963"/>
            <a:chOff x="755650" y="5964235"/>
            <a:chExt cx="8174038" cy="461962"/>
          </a:xfrm>
        </p:grpSpPr>
        <p:sp>
          <p:nvSpPr>
            <p:cNvPr id="68618" name="Text Box 14"/>
            <p:cNvSpPr txBox="1">
              <a:spLocks noChangeArrowheads="1"/>
            </p:cNvSpPr>
            <p:nvPr/>
          </p:nvSpPr>
          <p:spPr bwMode="auto">
            <a:xfrm>
              <a:off x="755650" y="5964238"/>
              <a:ext cx="52244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比较可得：当 </a:t>
              </a:r>
              <a:r>
                <a:rPr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i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r>
                <a:rPr lang="zh-CN" altLang="en-US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＝</a:t>
              </a:r>
              <a:r>
                <a:rPr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AB </a:t>
              </a: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时，</a:t>
              </a:r>
            </a:p>
          </p:txBody>
        </p:sp>
        <p:grpSp>
          <p:nvGrpSpPr>
            <p:cNvPr id="68619" name="Group 17"/>
            <p:cNvGrpSpPr>
              <a:grpSpLocks/>
            </p:cNvGrpSpPr>
            <p:nvPr/>
          </p:nvGrpSpPr>
          <p:grpSpPr bwMode="auto">
            <a:xfrm>
              <a:off x="4716463" y="5964235"/>
              <a:ext cx="4213225" cy="461962"/>
              <a:chOff x="1728" y="3766"/>
              <a:chExt cx="2268" cy="291"/>
            </a:xfrm>
          </p:grpSpPr>
          <p:sp>
            <p:nvSpPr>
              <p:cNvPr id="68620" name="Text Box 15"/>
              <p:cNvSpPr txBox="1">
                <a:spLocks noChangeArrowheads="1"/>
              </p:cNvSpPr>
              <p:nvPr/>
            </p:nvSpPr>
            <p:spPr bwMode="auto">
              <a:xfrm>
                <a:off x="1728" y="3766"/>
                <a:ext cx="226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zh-CN" sz="24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=C</a:t>
                </a:r>
                <a:r>
                  <a:rPr lang="zh-CN" altLang="en-US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zh-CN" sz="24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=1</a:t>
                </a:r>
                <a:r>
                  <a:rPr lang="zh-CN" altLang="en-US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zh-CN" sz="24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=C</a:t>
                </a:r>
                <a:r>
                  <a:rPr lang="zh-CN" altLang="en-US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，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en-US" altLang="zh-CN" sz="2400" b="1" i="1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altLang="zh-CN" sz="2400" b="1" i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=1</a:t>
                </a:r>
              </a:p>
            </p:txBody>
          </p:sp>
          <p:sp>
            <p:nvSpPr>
              <p:cNvPr id="68621" name="Line 16"/>
              <p:cNvSpPr>
                <a:spLocks noChangeShapeType="1"/>
              </p:cNvSpPr>
              <p:nvPr/>
            </p:nvSpPr>
            <p:spPr bwMode="auto">
              <a:xfrm>
                <a:off x="3112" y="382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7657" name="Text Box 21"/>
          <p:cNvSpPr txBox="1">
            <a:spLocks noChangeArrowheads="1"/>
          </p:cNvSpPr>
          <p:nvPr/>
        </p:nvSpPr>
        <p:spPr bwMode="auto">
          <a:xfrm>
            <a:off x="1214438" y="3360738"/>
            <a:ext cx="2786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4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选地址 </a:t>
            </a:r>
            <a:r>
              <a:rPr lang="en-US" altLang="zh-CN" sz="2400" b="1" i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i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baseline="-2500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altLang="zh-CN" sz="2400" b="1" i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=AB</a:t>
            </a:r>
          </a:p>
        </p:txBody>
      </p:sp>
      <p:sp>
        <p:nvSpPr>
          <p:cNvPr id="68617" name="矩形 11"/>
          <p:cNvSpPr>
            <a:spLocks noChangeArrowheads="1"/>
          </p:cNvSpPr>
          <p:nvPr/>
        </p:nvSpPr>
        <p:spPr bwMode="auto">
          <a:xfrm>
            <a:off x="428625" y="157163"/>
            <a:ext cx="1031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例：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765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7"/>
          <p:cNvGrpSpPr>
            <a:grpSpLocks/>
          </p:cNvGrpSpPr>
          <p:nvPr/>
        </p:nvGrpSpPr>
        <p:grpSpPr bwMode="auto">
          <a:xfrm>
            <a:off x="1143000" y="714375"/>
            <a:ext cx="4000500" cy="3533775"/>
            <a:chOff x="642910" y="714356"/>
            <a:chExt cx="4000528" cy="3533499"/>
          </a:xfrm>
        </p:grpSpPr>
        <p:grpSp>
          <p:nvGrpSpPr>
            <p:cNvPr id="69637" name="组合 18"/>
            <p:cNvGrpSpPr>
              <a:grpSpLocks/>
            </p:cNvGrpSpPr>
            <p:nvPr/>
          </p:nvGrpSpPr>
          <p:grpSpPr bwMode="auto">
            <a:xfrm>
              <a:off x="1071538" y="1071546"/>
              <a:ext cx="3571900" cy="2912402"/>
              <a:chOff x="1071538" y="1071546"/>
              <a:chExt cx="3571900" cy="2912402"/>
            </a:xfrm>
          </p:grpSpPr>
          <p:grpSp>
            <p:nvGrpSpPr>
              <p:cNvPr id="69651" name="组合 9"/>
              <p:cNvGrpSpPr>
                <a:grpSpLocks/>
              </p:cNvGrpSpPr>
              <p:nvPr/>
            </p:nvGrpSpPr>
            <p:grpSpPr bwMode="auto">
              <a:xfrm>
                <a:off x="1714480" y="1643050"/>
                <a:ext cx="2928958" cy="1500198"/>
                <a:chOff x="1714480" y="1643050"/>
                <a:chExt cx="2928958" cy="1500198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1714480" y="1714402"/>
                  <a:ext cx="2928957" cy="142863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69660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14546" y="2681583"/>
                  <a:ext cx="569917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716199" y="2681583"/>
                  <a:ext cx="569917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214678" y="2681583"/>
                  <a:ext cx="569917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716331" y="2681583"/>
                  <a:ext cx="569917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714480" y="1857364"/>
                  <a:ext cx="1000132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714480" y="2467269"/>
                  <a:ext cx="107157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r>
                    <a:rPr lang="en-US" altLang="zh-CN" sz="2400" b="1" baseline="-25000"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endParaRPr lang="en-US" altLang="zh-CN" sz="2400" b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966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28926" y="1643050"/>
                  <a:ext cx="500066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1071538" y="2142994"/>
                <a:ext cx="642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1071538" y="2714450"/>
                <a:ext cx="6429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2014555" y="3570046"/>
                <a:ext cx="82861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2750347" y="3321621"/>
                <a:ext cx="357159" cy="31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3015481" y="3556553"/>
                <a:ext cx="827023" cy="31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3607614" y="3464485"/>
                <a:ext cx="6428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2821797" y="1392960"/>
                <a:ext cx="64288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638" name="Text Box 15"/>
            <p:cNvSpPr txBox="1">
              <a:spLocks noChangeArrowheads="1"/>
            </p:cNvSpPr>
            <p:nvPr/>
          </p:nvSpPr>
          <p:spPr bwMode="auto">
            <a:xfrm>
              <a:off x="642910" y="1895765"/>
              <a:ext cx="4286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69639" name="Text Box 15"/>
            <p:cNvSpPr txBox="1">
              <a:spLocks noChangeArrowheads="1"/>
            </p:cNvSpPr>
            <p:nvPr/>
          </p:nvSpPr>
          <p:spPr bwMode="auto">
            <a:xfrm>
              <a:off x="642910" y="2467269"/>
              <a:ext cx="4286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69640" name="Text Box 15"/>
            <p:cNvSpPr txBox="1">
              <a:spLocks noChangeArrowheads="1"/>
            </p:cNvSpPr>
            <p:nvPr/>
          </p:nvSpPr>
          <p:spPr bwMode="auto">
            <a:xfrm>
              <a:off x="2928926" y="714356"/>
              <a:ext cx="4286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928926" y="3500201"/>
              <a:ext cx="1000132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883021" y="3441468"/>
              <a:ext cx="107951" cy="1079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2714633" y="3785914"/>
              <a:ext cx="500024" cy="357191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143241" y="3916094"/>
              <a:ext cx="107951" cy="1079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252778" y="3974826"/>
              <a:ext cx="179389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1130276" y="3978001"/>
              <a:ext cx="16430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370122" y="3928793"/>
              <a:ext cx="107951" cy="10794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9648" name="Text Box 15"/>
            <p:cNvSpPr txBox="1">
              <a:spLocks noChangeArrowheads="1"/>
            </p:cNvSpPr>
            <p:nvPr/>
          </p:nvSpPr>
          <p:spPr bwMode="auto">
            <a:xfrm>
              <a:off x="642910" y="3753153"/>
              <a:ext cx="4286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69649" name="Text Box 15"/>
            <p:cNvSpPr txBox="1">
              <a:spLocks noChangeArrowheads="1"/>
            </p:cNvSpPr>
            <p:nvPr/>
          </p:nvSpPr>
          <p:spPr bwMode="auto">
            <a:xfrm>
              <a:off x="3643306" y="3786190"/>
              <a:ext cx="7858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“1”</a:t>
              </a:r>
            </a:p>
          </p:txBody>
        </p:sp>
        <p:sp>
          <p:nvSpPr>
            <p:cNvPr id="69650" name="矩形 36"/>
            <p:cNvSpPr>
              <a:spLocks noChangeArrowheads="1"/>
            </p:cNvSpPr>
            <p:nvPr/>
          </p:nvSpPr>
          <p:spPr bwMode="auto">
            <a:xfrm>
              <a:off x="2571736" y="2143116"/>
              <a:ext cx="13308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7030A0"/>
                  </a:solidFill>
                  <a:latin typeface="Times New Roman" pitchFamily="18" charset="0"/>
                  <a:cs typeface="Times New Roman" pitchFamily="18" charset="0"/>
                </a:rPr>
                <a:t>74LS153</a:t>
              </a:r>
              <a:endParaRPr lang="zh-CN" altLang="en-US" sz="2400" b="1">
                <a:solidFill>
                  <a:srgbClr val="7030A0"/>
                </a:solidFill>
              </a:endParaRPr>
            </a:p>
          </p:txBody>
        </p:sp>
      </p:grpSp>
      <p:sp>
        <p:nvSpPr>
          <p:cNvPr id="69635" name="Text Box 5"/>
          <p:cNvSpPr txBox="1">
            <a:spLocks noChangeArrowheads="1"/>
          </p:cNvSpPr>
          <p:nvPr/>
        </p:nvSpPr>
        <p:spPr bwMode="auto">
          <a:xfrm>
            <a:off x="684213" y="285750"/>
            <a:ext cx="273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006600"/>
                </a:solidFill>
              </a:rPr>
              <a:t> 逻辑电路图</a:t>
            </a:r>
          </a:p>
        </p:txBody>
      </p:sp>
      <p:sp>
        <p:nvSpPr>
          <p:cNvPr id="40" name="矩形 39"/>
          <p:cNvSpPr/>
          <p:nvPr/>
        </p:nvSpPr>
        <p:spPr>
          <a:xfrm>
            <a:off x="928688" y="4929188"/>
            <a:ext cx="7562850" cy="830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kumimoji="1" lang="zh-CN" altLang="en-US" sz="24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结论：</a:t>
            </a:r>
            <a:endParaRPr kumimoji="1" lang="en-US" altLang="zh-CN" sz="24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indent="266700">
              <a:defRPr/>
            </a:pPr>
            <a:r>
              <a:rPr kumimoji="1" lang="en-US" altLang="zh-CN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kumimoji="1" lang="zh-CN" altLang="en-US" sz="24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选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数据选择器可实现任意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n+1</a:t>
            </a:r>
            <a:r>
              <a:rPr kumimoji="1" lang="zh-CN" altLang="en-US" sz="24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个变量的逻辑函数。</a:t>
            </a:r>
            <a:endParaRPr lang="zh-CN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525" y="2133600"/>
            <a:ext cx="76327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latin typeface="+mn-ea"/>
                <a:ea typeface="+mn-ea"/>
                <a:cs typeface="Times New Roman" pitchFamily="18" charset="0"/>
              </a:rPr>
              <a:t>练习：请用</a:t>
            </a:r>
            <a:r>
              <a:rPr kumimoji="1" lang="en-US" altLang="zh-CN" sz="2400" b="1" dirty="0">
                <a:latin typeface="+mn-ea"/>
                <a:ea typeface="+mn-ea"/>
                <a:cs typeface="Times New Roman" pitchFamily="18" charset="0"/>
              </a:rPr>
              <a:t>8</a:t>
            </a:r>
            <a:r>
              <a:rPr kumimoji="1" lang="zh-CN" altLang="en-US" sz="2400" b="1" dirty="0">
                <a:latin typeface="+mn-ea"/>
                <a:ea typeface="+mn-ea"/>
                <a:cs typeface="Times New Roman" pitchFamily="18" charset="0"/>
              </a:rPr>
              <a:t>选</a:t>
            </a:r>
            <a:r>
              <a:rPr kumimoji="1" lang="en-US" altLang="zh-CN" sz="2400" b="1" dirty="0">
                <a:latin typeface="+mn-ea"/>
                <a:ea typeface="+mn-ea"/>
                <a:cs typeface="Times New Roman" pitchFamily="18" charset="0"/>
              </a:rPr>
              <a:t>1</a:t>
            </a:r>
            <a:r>
              <a:rPr kumimoji="1" lang="zh-CN" altLang="en-US" sz="2400" b="1" dirty="0">
                <a:latin typeface="+mn-ea"/>
                <a:ea typeface="+mn-ea"/>
                <a:cs typeface="Times New Roman" pitchFamily="18" charset="0"/>
              </a:rPr>
              <a:t>数据选择器</a:t>
            </a:r>
            <a:r>
              <a:rPr kumimoji="1" lang="en-US" altLang="zh-CN" sz="2400" b="1" dirty="0">
                <a:latin typeface="+mn-ea"/>
                <a:ea typeface="+mn-ea"/>
                <a:cs typeface="Times New Roman" pitchFamily="18" charset="0"/>
              </a:rPr>
              <a:t>74LS151</a:t>
            </a:r>
            <a:r>
              <a:rPr kumimoji="1" lang="zh-CN" altLang="en-US" sz="2400" b="1" dirty="0">
                <a:latin typeface="+mn-ea"/>
                <a:ea typeface="+mn-ea"/>
                <a:cs typeface="Times New Roman" pitchFamily="18" charset="0"/>
              </a:rPr>
              <a:t>实现下列函数。</a:t>
            </a:r>
            <a:endParaRPr kumimoji="1" lang="en-US" altLang="zh-CN" sz="2400" b="1" dirty="0">
              <a:latin typeface="+mn-ea"/>
              <a:ea typeface="+mn-ea"/>
              <a:cs typeface="Times New Roman" pitchFamily="18" charset="0"/>
            </a:endParaRPr>
          </a:p>
          <a:p>
            <a:pPr>
              <a:defRPr/>
            </a:pPr>
            <a:endParaRPr lang="en-US" altLang="zh-CN" sz="2400" b="1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zh-CN" sz="2400" b="1" dirty="0">
                <a:latin typeface="+mn-ea"/>
                <a:ea typeface="+mn-ea"/>
              </a:rPr>
              <a:t>Y</a:t>
            </a:r>
            <a:r>
              <a:rPr lang="zh-CN" altLang="zh-CN" sz="2400" b="1" dirty="0">
                <a:latin typeface="+mn-ea"/>
                <a:ea typeface="+mn-ea"/>
              </a:rPr>
              <a:t>（</a:t>
            </a:r>
            <a:r>
              <a:rPr lang="en-US" altLang="zh-CN" sz="2400" b="1" dirty="0">
                <a:latin typeface="+mn-ea"/>
                <a:ea typeface="+mn-ea"/>
              </a:rPr>
              <a:t>A,B,C,D</a:t>
            </a:r>
            <a:r>
              <a:rPr lang="zh-CN" altLang="zh-CN" sz="2400" b="1" dirty="0">
                <a:latin typeface="+mn-ea"/>
                <a:ea typeface="+mn-ea"/>
              </a:rPr>
              <a:t>）</a:t>
            </a:r>
            <a:r>
              <a:rPr lang="en-US" altLang="zh-CN" sz="2400" b="1" dirty="0">
                <a:latin typeface="+mn-ea"/>
                <a:ea typeface="+mn-ea"/>
              </a:rPr>
              <a:t>=</a:t>
            </a:r>
            <a:r>
              <a:rPr lang="en-US" altLang="zh-CN" sz="2400" b="1" dirty="0" err="1">
                <a:latin typeface="+mn-ea"/>
                <a:ea typeface="+mn-ea"/>
              </a:rPr>
              <a:t>Σm</a:t>
            </a:r>
            <a:r>
              <a:rPr lang="en-US" altLang="zh-CN" sz="2400" b="1" dirty="0">
                <a:latin typeface="+mn-ea"/>
                <a:ea typeface="+mn-ea"/>
              </a:rPr>
              <a:t>(1,5,6,7,9,11,12,13,14) </a:t>
            </a:r>
            <a:endParaRPr lang="zh-CN" altLang="en-US" sz="2400" b="1" dirty="0"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5"/>
          <p:cNvSpPr txBox="1">
            <a:spLocks noChangeArrowheads="1"/>
          </p:cNvSpPr>
          <p:nvPr/>
        </p:nvSpPr>
        <p:spPr bwMode="auto">
          <a:xfrm>
            <a:off x="357188" y="214313"/>
            <a:ext cx="571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三、用加法器设计组合逻辑电路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28625" y="828675"/>
            <a:ext cx="8208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：设计一个能将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BCD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代码转换为余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代码的代码转换器。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977900" y="2286000"/>
          <a:ext cx="417830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8" name="Worksheet" r:id="rId3" imgW="2295590" imgH="2238300" progId="Excel.Sheet.8">
                  <p:embed/>
                </p:oleObj>
              </mc:Choice>
              <mc:Fallback>
                <p:oleObj name="Worksheet" r:id="rId3" imgW="2295590" imgH="22383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286000"/>
                        <a:ext cx="4178300" cy="407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571625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解：列出代码转换电路的逻辑真值表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53025" y="1984375"/>
            <a:ext cx="3562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可得：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=DCBA+ 0011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395913" y="3265488"/>
          <a:ext cx="3276600" cy="302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name="图片" r:id="rId5" imgW="1714500" imgH="1581150" progId="Word.Picture.8">
                  <p:embed/>
                </p:oleObj>
              </mc:Choice>
              <mc:Fallback>
                <p:oleObj name="图片" r:id="rId5" imgW="1714500" imgH="1581150" progId="Word.Pictur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3265488"/>
                        <a:ext cx="3276600" cy="302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625" y="71438"/>
            <a:ext cx="8072438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9625" indent="-809625" algn="just"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：已知二进制数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A=a</a:t>
            </a:r>
            <a:r>
              <a:rPr lang="en-US" altLang="zh-CN" sz="2400" b="1" i="1" kern="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B=b</a:t>
            </a:r>
            <a:r>
              <a:rPr lang="en-US" altLang="zh-CN" sz="2400" b="1" i="1" kern="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b="1" i="1" kern="0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，利用一片四位二进制加法器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74LS283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个与门设计一个算术乘法器，实现 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zh-CN" altLang="en-US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en-US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kern="0" dirty="0">
                <a:solidFill>
                  <a:srgbClr val="FF0000"/>
                </a:solidFill>
                <a:latin typeface="宋体"/>
                <a:ea typeface="宋体"/>
                <a:cs typeface="Times New Roman" pitchFamily="18" charset="0"/>
              </a:rPr>
              <a:t>╳</a:t>
            </a:r>
            <a:r>
              <a:rPr lang="zh-CN" altLang="en-US" sz="1800" b="1" kern="0" dirty="0">
                <a:solidFill>
                  <a:srgbClr val="FF0000"/>
                </a:solidFill>
                <a:latin typeface="宋体"/>
                <a:ea typeface="宋体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814513" y="1643063"/>
          <a:ext cx="51149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3" name="公式" r:id="rId3" imgW="2272314" imgH="177723" progId="Equation.3">
                  <p:embed/>
                </p:oleObj>
              </mc:Choice>
              <mc:Fallback>
                <p:oleObj name="公式" r:id="rId3" imgW="2272314" imgH="17772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1643063"/>
                        <a:ext cx="51149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800225" y="2033588"/>
            <a:ext cx="3700463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2A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438" y="1214438"/>
            <a:ext cx="1341437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  <a:defRPr/>
            </a:pPr>
            <a:r>
              <a:rPr lang="zh-CN" altLang="en-US" sz="24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分析：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5938" y="2500313"/>
            <a:ext cx="35845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b="1" i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400" b="1" i="1" kern="0" baseline="-25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为一位二进制数；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8" name="左大括号 7"/>
          <p:cNvSpPr/>
          <p:nvPr/>
        </p:nvSpPr>
        <p:spPr>
          <a:xfrm>
            <a:off x="1571625" y="1781175"/>
            <a:ext cx="214313" cy="1000125"/>
          </a:xfrm>
          <a:prstGeom prst="leftBrace">
            <a:avLst>
              <a:gd name="adj1" fmla="val 58333"/>
              <a:gd name="adj2" fmla="val 4649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000375"/>
            <a:ext cx="66770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ChangeArrowheads="1"/>
          </p:cNvSpPr>
          <p:nvPr/>
        </p:nvSpPr>
        <p:spPr bwMode="auto">
          <a:xfrm>
            <a:off x="500063" y="214313"/>
            <a:ext cx="4514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组合逻辑电路设计的一般步骤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28625" y="681038"/>
            <a:ext cx="84296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）逻辑抽象</a:t>
            </a:r>
            <a:endParaRPr kumimoji="1" lang="en-US" altLang="zh-CN" sz="2400" b="1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          将文字描述的逻辑命题转换成真值表叫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逻辑抽象</a:t>
            </a:r>
            <a:r>
              <a:rPr kumimoji="1" lang="zh-CN" altLang="en-US" sz="2400" b="1">
                <a:latin typeface="Times New Roman" pitchFamily="18" charset="0"/>
                <a:cs typeface="Times New Roman" pitchFamily="18" charset="0"/>
              </a:rPr>
              <a:t>。</a:t>
            </a:r>
            <a:endParaRPr kumimoji="1" lang="en-US" altLang="zh-CN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36563" y="2719388"/>
            <a:ext cx="6992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）根据真值表，写出相应的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逻辑函数表达式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28625" y="3648075"/>
            <a:ext cx="7929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）将逻辑函数表达式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化简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变换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为适当的形式。 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28625" y="4148138"/>
            <a:ext cx="83851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）根据化简或变换后的逻辑函数表达式画出</a:t>
            </a:r>
            <a:r>
              <a:rPr kumimoji="1" lang="zh-CN" altLang="en-US" sz="24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逻辑电路图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214438" y="1538288"/>
            <a:ext cx="707231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分析因果关系，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确定输入、输出变量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；</a:t>
            </a:r>
            <a:endParaRPr kumimoji="1" lang="en-US" altLang="zh-CN" sz="2000" b="1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ts val="28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对输入、输出变量进行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逻辑赋值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，即确定</a:t>
            </a:r>
            <a:r>
              <a:rPr kumimoji="1"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的具体含义；</a:t>
            </a:r>
            <a:endParaRPr kumimoji="1" lang="en-US" altLang="zh-CN" sz="2000" b="1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ts val="28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根据输出与输入之间的逻辑关系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列出真值表</a:t>
            </a:r>
            <a:r>
              <a:rPr kumimoji="1"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28625" y="3181350"/>
            <a:ext cx="7929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）选定器件的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类型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SSI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MSI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PLD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等）。 </a:t>
            </a:r>
            <a:endParaRPr lang="zh-CN" altLang="en-US" sz="2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571500" y="4714875"/>
            <a:ext cx="8072438" cy="1909763"/>
            <a:chOff x="428596" y="4876396"/>
            <a:chExt cx="8072494" cy="1910190"/>
          </a:xfrm>
        </p:grpSpPr>
        <p:sp>
          <p:nvSpPr>
            <p:cNvPr id="18443" name="矩形 11"/>
            <p:cNvSpPr>
              <a:spLocks noChangeArrowheads="1"/>
            </p:cNvSpPr>
            <p:nvPr/>
          </p:nvSpPr>
          <p:spPr bwMode="auto">
            <a:xfrm>
              <a:off x="428596" y="5500702"/>
              <a:ext cx="700833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000" b="1"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  <a:cs typeface="Times New Roman" pitchFamily="18" charset="0"/>
                </a:rPr>
                <a:t>命题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4" name="矩形 12"/>
            <p:cNvSpPr>
              <a:spLocks noChangeArrowheads="1"/>
            </p:cNvSpPr>
            <p:nvPr/>
          </p:nvSpPr>
          <p:spPr bwMode="auto">
            <a:xfrm>
              <a:off x="1571604" y="5500702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真值表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5" name="矩形 14"/>
            <p:cNvSpPr>
              <a:spLocks noChangeArrowheads="1"/>
            </p:cNvSpPr>
            <p:nvPr/>
          </p:nvSpPr>
          <p:spPr bwMode="auto">
            <a:xfrm>
              <a:off x="2970141" y="5500702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函数式</a:t>
              </a:r>
              <a:endParaRPr lang="zh-CN" altLang="en-US" sz="20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6" name="矩形 15"/>
            <p:cNvSpPr>
              <a:spLocks noChangeArrowheads="1"/>
            </p:cNvSpPr>
            <p:nvPr/>
          </p:nvSpPr>
          <p:spPr bwMode="auto">
            <a:xfrm>
              <a:off x="4355132" y="5500702"/>
              <a:ext cx="1217000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选定</a:t>
              </a:r>
              <a:endParaRPr kumimoji="1" lang="en-US" altLang="zh-CN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器件类型</a:t>
              </a:r>
              <a:endParaRPr lang="zh-CN" altLang="en-US" sz="20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7" name="矩形 16"/>
            <p:cNvSpPr>
              <a:spLocks noChangeArrowheads="1"/>
            </p:cNvSpPr>
            <p:nvPr/>
          </p:nvSpPr>
          <p:spPr bwMode="auto">
            <a:xfrm>
              <a:off x="7513658" y="4929198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0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电路图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48" name="Line 13"/>
            <p:cNvSpPr>
              <a:spLocks noChangeShapeType="1"/>
            </p:cNvSpPr>
            <p:nvPr/>
          </p:nvSpPr>
          <p:spPr bwMode="auto">
            <a:xfrm flipV="1">
              <a:off x="1142976" y="5857892"/>
              <a:ext cx="4286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49" name="Line 13"/>
            <p:cNvSpPr>
              <a:spLocks noChangeShapeType="1"/>
            </p:cNvSpPr>
            <p:nvPr/>
          </p:nvSpPr>
          <p:spPr bwMode="auto">
            <a:xfrm flipV="1">
              <a:off x="2533635" y="5857892"/>
              <a:ext cx="4320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 flipV="1">
              <a:off x="3929058" y="5857892"/>
              <a:ext cx="4286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1" name="矩形 20"/>
            <p:cNvSpPr>
              <a:spLocks noChangeArrowheads="1"/>
            </p:cNvSpPr>
            <p:nvPr/>
          </p:nvSpPr>
          <p:spPr bwMode="auto">
            <a:xfrm>
              <a:off x="7542173" y="6078700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逻辑</a:t>
              </a:r>
              <a:endParaRPr kumimoji="1" lang="en-US" altLang="zh-CN" sz="20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电路图</a:t>
              </a:r>
              <a:endParaRPr lang="zh-CN" altLang="en-US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52" name="矩形 21"/>
            <p:cNvSpPr>
              <a:spLocks noChangeArrowheads="1"/>
            </p:cNvSpPr>
            <p:nvPr/>
          </p:nvSpPr>
          <p:spPr bwMode="auto">
            <a:xfrm>
              <a:off x="6143636" y="4929198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函数式</a:t>
              </a:r>
              <a:endParaRPr kumimoji="1" lang="en-US" altLang="zh-CN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化简</a:t>
              </a:r>
              <a:endParaRPr lang="zh-CN" alt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53" name="Line 13"/>
            <p:cNvSpPr>
              <a:spLocks noChangeShapeType="1"/>
            </p:cNvSpPr>
            <p:nvPr/>
          </p:nvSpPr>
          <p:spPr bwMode="auto">
            <a:xfrm flipV="1">
              <a:off x="7097730" y="5286388"/>
              <a:ext cx="4286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4" name="Line 13"/>
            <p:cNvSpPr>
              <a:spLocks noChangeShapeType="1"/>
            </p:cNvSpPr>
            <p:nvPr/>
          </p:nvSpPr>
          <p:spPr bwMode="auto">
            <a:xfrm flipV="1">
              <a:off x="7110430" y="6429396"/>
              <a:ext cx="4286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5" name="矩形 24"/>
            <p:cNvSpPr>
              <a:spLocks noChangeArrowheads="1"/>
            </p:cNvSpPr>
            <p:nvPr/>
          </p:nvSpPr>
          <p:spPr bwMode="auto">
            <a:xfrm>
              <a:off x="6143636" y="6078700"/>
              <a:ext cx="958917" cy="7078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函数式</a:t>
              </a:r>
              <a:endParaRPr kumimoji="1" lang="en-US" altLang="zh-CN" sz="20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变换</a:t>
              </a:r>
              <a:endParaRPr lang="zh-CN" altLang="en-US" sz="20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56" name="Line 13"/>
            <p:cNvSpPr>
              <a:spLocks noChangeShapeType="1"/>
            </p:cNvSpPr>
            <p:nvPr/>
          </p:nvSpPr>
          <p:spPr bwMode="auto">
            <a:xfrm>
              <a:off x="5857884" y="5214950"/>
              <a:ext cx="2857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7" name="Line 13"/>
            <p:cNvSpPr>
              <a:spLocks noChangeShapeType="1"/>
            </p:cNvSpPr>
            <p:nvPr/>
          </p:nvSpPr>
          <p:spPr bwMode="auto">
            <a:xfrm>
              <a:off x="5857884" y="6429396"/>
              <a:ext cx="2857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8" name="Line 13"/>
            <p:cNvSpPr>
              <a:spLocks noChangeShapeType="1"/>
            </p:cNvSpPr>
            <p:nvPr/>
          </p:nvSpPr>
          <p:spPr bwMode="auto">
            <a:xfrm>
              <a:off x="5577830" y="5857892"/>
              <a:ext cx="2880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59" name="Line 13"/>
            <p:cNvSpPr>
              <a:spLocks noChangeShapeType="1"/>
            </p:cNvSpPr>
            <p:nvPr/>
          </p:nvSpPr>
          <p:spPr bwMode="auto">
            <a:xfrm>
              <a:off x="5870584" y="5214950"/>
              <a:ext cx="0" cy="12144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460" name="矩形 29"/>
            <p:cNvSpPr>
              <a:spLocks noChangeArrowheads="1"/>
            </p:cNvSpPr>
            <p:nvPr/>
          </p:nvSpPr>
          <p:spPr bwMode="auto">
            <a:xfrm>
              <a:off x="5579755" y="4876396"/>
              <a:ext cx="4924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SSI</a:t>
              </a: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461" name="矩形 30"/>
            <p:cNvSpPr>
              <a:spLocks noChangeArrowheads="1"/>
            </p:cNvSpPr>
            <p:nvPr/>
          </p:nvSpPr>
          <p:spPr bwMode="auto">
            <a:xfrm>
              <a:off x="4955490" y="6429396"/>
              <a:ext cx="11881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MSI</a:t>
              </a:r>
              <a:r>
                <a:rPr kumimoji="1" lang="zh-CN" altLang="en-US" sz="1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、</a:t>
              </a:r>
              <a:r>
                <a:rPr kumimoji="1" lang="en-US" altLang="zh-CN" sz="16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PLD</a:t>
              </a: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8442" name="矩形 1"/>
          <p:cNvSpPr>
            <a:spLocks noChangeArrowheads="1"/>
          </p:cNvSpPr>
          <p:nvPr/>
        </p:nvSpPr>
        <p:spPr bwMode="auto">
          <a:xfrm>
            <a:off x="4983163" y="44450"/>
            <a:ext cx="4017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3"/>
          <p:cNvGraphicFramePr>
            <a:graphicFrameLocks noChangeAspect="1"/>
          </p:cNvGraphicFramePr>
          <p:nvPr/>
        </p:nvGraphicFramePr>
        <p:xfrm>
          <a:off x="3016250" y="4721225"/>
          <a:ext cx="1127125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Photo Editor 照片" r:id="rId4" imgW="5038095" imgH="9078592" progId="MSPhotoEd.3">
                  <p:embed/>
                </p:oleObj>
              </mc:Choice>
              <mc:Fallback>
                <p:oleObj name="Photo Editor 照片" r:id="rId4" imgW="5038095" imgH="9078592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50" y="4721225"/>
                        <a:ext cx="1127125" cy="203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93963" y="1916113"/>
            <a:ext cx="2592387" cy="20161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+mn-ea"/>
                <a:cs typeface="Times New Roman" pitchFamily="18" charset="0"/>
              </a:rPr>
              <a:t>Y=3X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270000" y="2449513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270000" y="2809875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271588" y="316865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5400000">
            <a:off x="3198019" y="4199731"/>
            <a:ext cx="674688" cy="288925"/>
          </a:xfrm>
          <a:prstGeom prst="rightArrow">
            <a:avLst>
              <a:gd name="adj1" fmla="val 50000"/>
              <a:gd name="adj2" fmla="val 9978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240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717550" y="2166938"/>
            <a:ext cx="814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latin typeface="Times New Roman" pitchFamily="18" charset="0"/>
                <a:ea typeface="+mn-ea"/>
                <a:cs typeface="Times New Roman" pitchFamily="18" charset="0"/>
              </a:rPr>
              <a:t>D2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17550" y="2527300"/>
            <a:ext cx="8143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latin typeface="Times New Roman" pitchFamily="18" charset="0"/>
                <a:ea typeface="+mn-ea"/>
                <a:cs typeface="Times New Roman" pitchFamily="18" charset="0"/>
              </a:rPr>
              <a:t>D1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17550" y="2887663"/>
            <a:ext cx="8143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>
                <a:latin typeface="Times New Roman" pitchFamily="18" charset="0"/>
                <a:ea typeface="+mn-ea"/>
                <a:cs typeface="Times New Roman" pitchFamily="18" charset="0"/>
              </a:rPr>
              <a:t>D0</a:t>
            </a:r>
          </a:p>
        </p:txBody>
      </p:sp>
      <p:graphicFrame>
        <p:nvGraphicFramePr>
          <p:cNvPr id="73739" name="Object 13"/>
          <p:cNvGraphicFramePr>
            <a:graphicFrameLocks noChangeAspect="1"/>
          </p:cNvGraphicFramePr>
          <p:nvPr/>
        </p:nvGraphicFramePr>
        <p:xfrm>
          <a:off x="5715000" y="1785938"/>
          <a:ext cx="3071813" cy="397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name="Photo Editor 照片" r:id="rId6" imgW="7445385" imgH="9640135" progId="MSPhotoEd.3">
                  <p:embed/>
                </p:oleObj>
              </mc:Choice>
              <mc:Fallback>
                <p:oleObj name="Photo Editor 照片" r:id="rId6" imgW="7445385" imgH="9640135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785938"/>
                        <a:ext cx="3071813" cy="397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714375" y="741363"/>
            <a:ext cx="7500938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   已知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是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位二进制数（其值小于等于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），试实现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Y=3X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，并用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段数码管进行显示 。</a:t>
            </a:r>
            <a:endParaRPr lang="en-US" altLang="zh-CN" sz="2400" b="1" kern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4375" y="285750"/>
            <a:ext cx="1189038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kern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练习 ：</a:t>
            </a:r>
            <a:endParaRPr lang="zh-CN" alt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1"/>
          <p:cNvSpPr>
            <a:spLocks noChangeArrowheads="1"/>
          </p:cNvSpPr>
          <p:nvPr/>
        </p:nvSpPr>
        <p:spPr bwMode="auto">
          <a:xfrm>
            <a:off x="128588" y="71438"/>
            <a:ext cx="7015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36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36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611188" y="642938"/>
            <a:ext cx="4032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</a:rPr>
              <a:t>一、竞争与冒险现象</a:t>
            </a: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611188" y="1171575"/>
            <a:ext cx="8064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itchFamily="2" charset="-122"/>
              </a:rPr>
              <a:t>    </a:t>
            </a:r>
            <a:r>
              <a:rPr kumimoji="1" lang="zh-CN" altLang="en-US" sz="2400" b="1">
                <a:solidFill>
                  <a:srgbClr val="0000FF"/>
                </a:solidFill>
                <a:latin typeface="宋体" pitchFamily="2" charset="-122"/>
              </a:rPr>
              <a:t>在组合电路中，某一输入变量经不同途径传输后，由于门电路的传输延迟时间的不同，则到达电路中某一会合点的时间有先有后，这种现象称为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竞争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。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4643438" y="3030538"/>
            <a:ext cx="3013075" cy="1184275"/>
            <a:chOff x="3023" y="1867"/>
            <a:chExt cx="1898" cy="746"/>
          </a:xfrm>
        </p:grpSpPr>
        <p:sp>
          <p:nvSpPr>
            <p:cNvPr id="74810" name="Line 68"/>
            <p:cNvSpPr>
              <a:spLocks noChangeShapeType="1"/>
            </p:cNvSpPr>
            <p:nvPr/>
          </p:nvSpPr>
          <p:spPr bwMode="auto">
            <a:xfrm>
              <a:off x="3157" y="2612"/>
              <a:ext cx="18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1" name="Line 69"/>
            <p:cNvSpPr>
              <a:spLocks noChangeShapeType="1"/>
            </p:cNvSpPr>
            <p:nvPr/>
          </p:nvSpPr>
          <p:spPr bwMode="auto">
            <a:xfrm flipV="1">
              <a:off x="3334" y="2432"/>
              <a:ext cx="1" cy="18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2" name="Line 72"/>
            <p:cNvSpPr>
              <a:spLocks noChangeShapeType="1"/>
            </p:cNvSpPr>
            <p:nvPr/>
          </p:nvSpPr>
          <p:spPr bwMode="auto">
            <a:xfrm>
              <a:off x="3902" y="2612"/>
              <a:ext cx="61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3" name="Line 73"/>
            <p:cNvSpPr>
              <a:spLocks noChangeShapeType="1"/>
            </p:cNvSpPr>
            <p:nvPr/>
          </p:nvSpPr>
          <p:spPr bwMode="auto">
            <a:xfrm flipV="1">
              <a:off x="4512" y="2416"/>
              <a:ext cx="1" cy="1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4" name="Line 74"/>
            <p:cNvSpPr>
              <a:spLocks noChangeShapeType="1"/>
            </p:cNvSpPr>
            <p:nvPr/>
          </p:nvSpPr>
          <p:spPr bwMode="auto">
            <a:xfrm>
              <a:off x="4513" y="2416"/>
              <a:ext cx="91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5" name="Rectangle 88"/>
            <p:cNvSpPr>
              <a:spLocks noChangeArrowheads="1"/>
            </p:cNvSpPr>
            <p:nvPr/>
          </p:nvSpPr>
          <p:spPr bwMode="auto">
            <a:xfrm>
              <a:off x="3023" y="2437"/>
              <a:ext cx="8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</a:rPr>
                <a:t>F</a:t>
              </a:r>
              <a:endParaRPr lang="en-US" altLang="zh-CN" sz="1600"/>
            </a:p>
          </p:txBody>
        </p:sp>
        <p:sp>
          <p:nvSpPr>
            <p:cNvPr id="74816" name="Line 102"/>
            <p:cNvSpPr>
              <a:spLocks noChangeShapeType="1"/>
            </p:cNvSpPr>
            <p:nvPr/>
          </p:nvSpPr>
          <p:spPr bwMode="auto">
            <a:xfrm>
              <a:off x="3333" y="1889"/>
              <a:ext cx="0" cy="544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7" name="Line 103"/>
            <p:cNvSpPr>
              <a:spLocks noChangeShapeType="1"/>
            </p:cNvSpPr>
            <p:nvPr/>
          </p:nvSpPr>
          <p:spPr bwMode="auto">
            <a:xfrm>
              <a:off x="3432" y="2275"/>
              <a:ext cx="1" cy="19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8" name="Freeform 105"/>
            <p:cNvSpPr>
              <a:spLocks/>
            </p:cNvSpPr>
            <p:nvPr/>
          </p:nvSpPr>
          <p:spPr bwMode="auto">
            <a:xfrm>
              <a:off x="3344" y="2422"/>
              <a:ext cx="568" cy="190"/>
            </a:xfrm>
            <a:custGeom>
              <a:avLst/>
              <a:gdLst>
                <a:gd name="T0" fmla="*/ 568 w 568"/>
                <a:gd name="T1" fmla="*/ 190 h 190"/>
                <a:gd name="T2" fmla="*/ 90 w 568"/>
                <a:gd name="T3" fmla="*/ 190 h 190"/>
                <a:gd name="T4" fmla="*/ 90 w 568"/>
                <a:gd name="T5" fmla="*/ 0 h 190"/>
                <a:gd name="T6" fmla="*/ 0 w 568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8"/>
                <a:gd name="T13" fmla="*/ 0 h 190"/>
                <a:gd name="T14" fmla="*/ 568 w 568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8" h="190">
                  <a:moveTo>
                    <a:pt x="568" y="190"/>
                  </a:moveTo>
                  <a:lnTo>
                    <a:pt x="90" y="190"/>
                  </a:lnTo>
                  <a:lnTo>
                    <a:pt x="9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19" name="Line 107"/>
            <p:cNvSpPr>
              <a:spLocks noChangeShapeType="1"/>
            </p:cNvSpPr>
            <p:nvPr/>
          </p:nvSpPr>
          <p:spPr bwMode="auto">
            <a:xfrm flipV="1">
              <a:off x="4604" y="2411"/>
              <a:ext cx="1" cy="1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0" name="Line 108"/>
            <p:cNvSpPr>
              <a:spLocks noChangeShapeType="1"/>
            </p:cNvSpPr>
            <p:nvPr/>
          </p:nvSpPr>
          <p:spPr bwMode="auto">
            <a:xfrm>
              <a:off x="4604" y="2608"/>
              <a:ext cx="31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1" name="Line 109"/>
            <p:cNvSpPr>
              <a:spLocks noChangeShapeType="1"/>
            </p:cNvSpPr>
            <p:nvPr/>
          </p:nvSpPr>
          <p:spPr bwMode="auto">
            <a:xfrm>
              <a:off x="4511" y="1867"/>
              <a:ext cx="1" cy="544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22" name="Line 110"/>
            <p:cNvSpPr>
              <a:spLocks noChangeShapeType="1"/>
            </p:cNvSpPr>
            <p:nvPr/>
          </p:nvSpPr>
          <p:spPr bwMode="auto">
            <a:xfrm>
              <a:off x="4610" y="2277"/>
              <a:ext cx="1" cy="19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18"/>
          <p:cNvGrpSpPr>
            <a:grpSpLocks/>
          </p:cNvGrpSpPr>
          <p:nvPr/>
        </p:nvGrpSpPr>
        <p:grpSpPr bwMode="auto">
          <a:xfrm>
            <a:off x="4656138" y="2741613"/>
            <a:ext cx="2967037" cy="938212"/>
            <a:chOff x="2933" y="1685"/>
            <a:chExt cx="1869" cy="591"/>
          </a:xfrm>
        </p:grpSpPr>
        <p:sp>
          <p:nvSpPr>
            <p:cNvPr id="74783" name="Line 46"/>
            <p:cNvSpPr>
              <a:spLocks noChangeShapeType="1"/>
            </p:cNvSpPr>
            <p:nvPr/>
          </p:nvSpPr>
          <p:spPr bwMode="auto">
            <a:xfrm>
              <a:off x="3335" y="1695"/>
              <a:ext cx="1" cy="34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4" name="Line 47"/>
            <p:cNvSpPr>
              <a:spLocks noChangeShapeType="1"/>
            </p:cNvSpPr>
            <p:nvPr/>
          </p:nvSpPr>
          <p:spPr bwMode="auto">
            <a:xfrm>
              <a:off x="3046" y="1881"/>
              <a:ext cx="197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5" name="Line 48"/>
            <p:cNvSpPr>
              <a:spLocks noChangeShapeType="1"/>
            </p:cNvSpPr>
            <p:nvPr/>
          </p:nvSpPr>
          <p:spPr bwMode="auto">
            <a:xfrm flipV="1">
              <a:off x="3243" y="1695"/>
              <a:ext cx="1" cy="1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6" name="Line 49"/>
            <p:cNvSpPr>
              <a:spLocks noChangeShapeType="1"/>
            </p:cNvSpPr>
            <p:nvPr/>
          </p:nvSpPr>
          <p:spPr bwMode="auto">
            <a:xfrm>
              <a:off x="3243" y="1695"/>
              <a:ext cx="57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7" name="Line 50"/>
            <p:cNvSpPr>
              <a:spLocks noChangeShapeType="1"/>
            </p:cNvSpPr>
            <p:nvPr/>
          </p:nvSpPr>
          <p:spPr bwMode="auto">
            <a:xfrm flipV="1">
              <a:off x="3821" y="1695"/>
              <a:ext cx="1" cy="1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8" name="Line 51"/>
            <p:cNvSpPr>
              <a:spLocks noChangeShapeType="1"/>
            </p:cNvSpPr>
            <p:nvPr/>
          </p:nvSpPr>
          <p:spPr bwMode="auto">
            <a:xfrm>
              <a:off x="3821" y="1881"/>
              <a:ext cx="5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89" name="Line 52"/>
            <p:cNvSpPr>
              <a:spLocks noChangeShapeType="1"/>
            </p:cNvSpPr>
            <p:nvPr/>
          </p:nvSpPr>
          <p:spPr bwMode="auto">
            <a:xfrm flipV="1">
              <a:off x="4409" y="1695"/>
              <a:ext cx="1" cy="18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0" name="Line 53"/>
            <p:cNvSpPr>
              <a:spLocks noChangeShapeType="1"/>
            </p:cNvSpPr>
            <p:nvPr/>
          </p:nvSpPr>
          <p:spPr bwMode="auto">
            <a:xfrm>
              <a:off x="4409" y="1695"/>
              <a:ext cx="39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1" name="Line 54"/>
            <p:cNvSpPr>
              <a:spLocks noChangeShapeType="1"/>
            </p:cNvSpPr>
            <p:nvPr/>
          </p:nvSpPr>
          <p:spPr bwMode="auto">
            <a:xfrm>
              <a:off x="3046" y="2078"/>
              <a:ext cx="289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2" name="Line 55"/>
            <p:cNvSpPr>
              <a:spLocks noChangeShapeType="1"/>
            </p:cNvSpPr>
            <p:nvPr/>
          </p:nvSpPr>
          <p:spPr bwMode="auto">
            <a:xfrm>
              <a:off x="3335" y="2078"/>
              <a:ext cx="1" cy="19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3" name="Line 56"/>
            <p:cNvSpPr>
              <a:spLocks noChangeShapeType="1"/>
            </p:cNvSpPr>
            <p:nvPr/>
          </p:nvSpPr>
          <p:spPr bwMode="auto">
            <a:xfrm>
              <a:off x="3335" y="2275"/>
              <a:ext cx="589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4" name="Line 57"/>
            <p:cNvSpPr>
              <a:spLocks noChangeShapeType="1"/>
            </p:cNvSpPr>
            <p:nvPr/>
          </p:nvSpPr>
          <p:spPr bwMode="auto">
            <a:xfrm>
              <a:off x="3924" y="2078"/>
              <a:ext cx="1" cy="19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5" name="Line 58"/>
            <p:cNvSpPr>
              <a:spLocks noChangeShapeType="1"/>
            </p:cNvSpPr>
            <p:nvPr/>
          </p:nvSpPr>
          <p:spPr bwMode="auto">
            <a:xfrm>
              <a:off x="3924" y="2078"/>
              <a:ext cx="588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6" name="Line 59"/>
            <p:cNvSpPr>
              <a:spLocks noChangeShapeType="1"/>
            </p:cNvSpPr>
            <p:nvPr/>
          </p:nvSpPr>
          <p:spPr bwMode="auto">
            <a:xfrm>
              <a:off x="4512" y="2078"/>
              <a:ext cx="1" cy="19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7" name="Line 60"/>
            <p:cNvSpPr>
              <a:spLocks noChangeShapeType="1"/>
            </p:cNvSpPr>
            <p:nvPr/>
          </p:nvSpPr>
          <p:spPr bwMode="auto">
            <a:xfrm>
              <a:off x="4512" y="2275"/>
              <a:ext cx="290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8" name="Line 76"/>
            <p:cNvSpPr>
              <a:spLocks noChangeShapeType="1"/>
            </p:cNvSpPr>
            <p:nvPr/>
          </p:nvSpPr>
          <p:spPr bwMode="auto">
            <a:xfrm>
              <a:off x="3098" y="1788"/>
              <a:ext cx="9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99" name="Freeform 77"/>
            <p:cNvSpPr>
              <a:spLocks/>
            </p:cNvSpPr>
            <p:nvPr/>
          </p:nvSpPr>
          <p:spPr bwMode="auto">
            <a:xfrm>
              <a:off x="3181" y="1757"/>
              <a:ext cx="62" cy="62"/>
            </a:xfrm>
            <a:custGeom>
              <a:avLst/>
              <a:gdLst>
                <a:gd name="T0" fmla="*/ 0 w 62"/>
                <a:gd name="T1" fmla="*/ 0 h 62"/>
                <a:gd name="T2" fmla="*/ 62 w 62"/>
                <a:gd name="T3" fmla="*/ 31 h 62"/>
                <a:gd name="T4" fmla="*/ 0 w 62"/>
                <a:gd name="T5" fmla="*/ 62 h 62"/>
                <a:gd name="T6" fmla="*/ 0 w 62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62"/>
                <a:gd name="T14" fmla="*/ 62 w 6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62">
                  <a:moveTo>
                    <a:pt x="0" y="0"/>
                  </a:moveTo>
                  <a:lnTo>
                    <a:pt x="6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0" name="Line 78"/>
            <p:cNvSpPr>
              <a:spLocks noChangeShapeType="1"/>
            </p:cNvSpPr>
            <p:nvPr/>
          </p:nvSpPr>
          <p:spPr bwMode="auto">
            <a:xfrm flipH="1">
              <a:off x="3387" y="1788"/>
              <a:ext cx="9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1" name="Freeform 79"/>
            <p:cNvSpPr>
              <a:spLocks/>
            </p:cNvSpPr>
            <p:nvPr/>
          </p:nvSpPr>
          <p:spPr bwMode="auto">
            <a:xfrm>
              <a:off x="3335" y="1757"/>
              <a:ext cx="62" cy="62"/>
            </a:xfrm>
            <a:custGeom>
              <a:avLst/>
              <a:gdLst>
                <a:gd name="T0" fmla="*/ 62 w 62"/>
                <a:gd name="T1" fmla="*/ 0 h 62"/>
                <a:gd name="T2" fmla="*/ 0 w 62"/>
                <a:gd name="T3" fmla="*/ 31 h 62"/>
                <a:gd name="T4" fmla="*/ 62 w 62"/>
                <a:gd name="T5" fmla="*/ 62 h 62"/>
                <a:gd name="T6" fmla="*/ 62 w 62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62"/>
                <a:gd name="T14" fmla="*/ 62 w 6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62">
                  <a:moveTo>
                    <a:pt x="62" y="0"/>
                  </a:moveTo>
                  <a:lnTo>
                    <a:pt x="0" y="31"/>
                  </a:lnTo>
                  <a:lnTo>
                    <a:pt x="62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02" name="Rectangle 83"/>
            <p:cNvSpPr>
              <a:spLocks noChangeArrowheads="1"/>
            </p:cNvSpPr>
            <p:nvPr/>
          </p:nvSpPr>
          <p:spPr bwMode="auto">
            <a:xfrm>
              <a:off x="2953" y="1706"/>
              <a:ext cx="8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</a:rPr>
                <a:t>A</a:t>
              </a:r>
              <a:endParaRPr lang="en-US" altLang="zh-CN" sz="1600"/>
            </a:p>
          </p:txBody>
        </p:sp>
        <p:grpSp>
          <p:nvGrpSpPr>
            <p:cNvPr id="74803" name="Group 104"/>
            <p:cNvGrpSpPr>
              <a:grpSpLocks/>
            </p:cNvGrpSpPr>
            <p:nvPr/>
          </p:nvGrpSpPr>
          <p:grpSpPr bwMode="auto">
            <a:xfrm>
              <a:off x="2933" y="2003"/>
              <a:ext cx="83" cy="163"/>
              <a:chOff x="2991" y="2211"/>
              <a:chExt cx="83" cy="163"/>
            </a:xfrm>
          </p:grpSpPr>
          <p:sp>
            <p:nvSpPr>
              <p:cNvPr id="74808" name="Rectangle 84"/>
              <p:cNvSpPr>
                <a:spLocks noChangeArrowheads="1"/>
              </p:cNvSpPr>
              <p:nvPr/>
            </p:nvSpPr>
            <p:spPr bwMode="auto">
              <a:xfrm>
                <a:off x="2991" y="2211"/>
                <a:ext cx="83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endParaRPr lang="en-US" altLang="zh-CN" sz="1600"/>
              </a:p>
            </p:txBody>
          </p:sp>
          <p:sp>
            <p:nvSpPr>
              <p:cNvPr id="74809" name="Line 85"/>
              <p:cNvSpPr>
                <a:spLocks noChangeShapeType="1"/>
              </p:cNvSpPr>
              <p:nvPr/>
            </p:nvSpPr>
            <p:spPr bwMode="auto">
              <a:xfrm flipH="1">
                <a:off x="3012" y="2221"/>
                <a:ext cx="52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804" name="Rectangle 92"/>
            <p:cNvSpPr>
              <a:spLocks noChangeArrowheads="1"/>
            </p:cNvSpPr>
            <p:nvPr/>
          </p:nvSpPr>
          <p:spPr bwMode="auto">
            <a:xfrm>
              <a:off x="3511" y="1685"/>
              <a:ext cx="38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</a:rPr>
                <a:t>t</a:t>
              </a:r>
              <a:endParaRPr lang="en-US" altLang="zh-CN" sz="1600"/>
            </a:p>
          </p:txBody>
        </p:sp>
        <p:sp>
          <p:nvSpPr>
            <p:cNvPr id="74805" name="Rectangle 93"/>
            <p:cNvSpPr>
              <a:spLocks noChangeArrowheads="1"/>
            </p:cNvSpPr>
            <p:nvPr/>
          </p:nvSpPr>
          <p:spPr bwMode="auto">
            <a:xfrm>
              <a:off x="3552" y="1746"/>
              <a:ext cx="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p</a:t>
              </a:r>
              <a:endParaRPr lang="en-US" altLang="zh-CN" sz="1600"/>
            </a:p>
          </p:txBody>
        </p:sp>
        <p:sp>
          <p:nvSpPr>
            <p:cNvPr id="74806" name="Rectangle 94"/>
            <p:cNvSpPr>
              <a:spLocks noChangeArrowheads="1"/>
            </p:cNvSpPr>
            <p:nvPr/>
          </p:nvSpPr>
          <p:spPr bwMode="auto">
            <a:xfrm>
              <a:off x="3604" y="1746"/>
              <a:ext cx="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lang="en-US" altLang="zh-CN" sz="1600"/>
            </a:p>
          </p:txBody>
        </p:sp>
        <p:sp>
          <p:nvSpPr>
            <p:cNvPr id="74807" name="Line 111"/>
            <p:cNvSpPr>
              <a:spLocks noChangeShapeType="1"/>
            </p:cNvSpPr>
            <p:nvPr/>
          </p:nvSpPr>
          <p:spPr bwMode="auto">
            <a:xfrm>
              <a:off x="3819" y="1821"/>
              <a:ext cx="1" cy="45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Rectangle 113"/>
          <p:cNvSpPr>
            <a:spLocks noChangeArrowheads="1"/>
          </p:cNvSpPr>
          <p:nvPr/>
        </p:nvSpPr>
        <p:spPr bwMode="auto">
          <a:xfrm>
            <a:off x="684213" y="5013325"/>
            <a:ext cx="8064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itchFamily="2" charset="-122"/>
              </a:rPr>
              <a:t>    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由于竞争而使电路输出出现不符合门电路稳态下的逻辑功能的现象，即出现了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尖峰脉冲（毛刺）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，这种现象称为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冒险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。</a:t>
            </a:r>
          </a:p>
        </p:txBody>
      </p:sp>
      <p:graphicFrame>
        <p:nvGraphicFramePr>
          <p:cNvPr id="65" name="Object 3"/>
          <p:cNvGraphicFramePr>
            <a:graphicFrameLocks noChangeAspect="1"/>
          </p:cNvGraphicFramePr>
          <p:nvPr/>
        </p:nvGraphicFramePr>
        <p:xfrm>
          <a:off x="1476375" y="3929063"/>
          <a:ext cx="15367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3" name="公式" r:id="rId3" imgW="733480" imgH="85708" progId="Equation.3">
                  <p:embed/>
                </p:oleObj>
              </mc:Choice>
              <mc:Fallback>
                <p:oleObj name="公式" r:id="rId3" imgW="733480" imgH="8570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929063"/>
                        <a:ext cx="15367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 Box 120"/>
          <p:cNvSpPr txBox="1">
            <a:spLocks noChangeArrowheads="1"/>
          </p:cNvSpPr>
          <p:nvPr/>
        </p:nvSpPr>
        <p:spPr bwMode="auto">
          <a:xfrm>
            <a:off x="4500563" y="4365625"/>
            <a:ext cx="3744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正脉冲－－“</a:t>
            </a:r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1”</a:t>
            </a:r>
            <a:r>
              <a:rPr lang="zh-CN" altLang="en-US" sz="2400" b="1">
                <a:solidFill>
                  <a:srgbClr val="FF0000"/>
                </a:solidFill>
                <a:latin typeface="宋体" pitchFamily="2" charset="-122"/>
              </a:rPr>
              <a:t>型冒险</a:t>
            </a:r>
          </a:p>
        </p:txBody>
      </p:sp>
      <p:grpSp>
        <p:nvGrpSpPr>
          <p:cNvPr id="8" name="组合 75"/>
          <p:cNvGrpSpPr>
            <a:grpSpLocks/>
          </p:cNvGrpSpPr>
          <p:nvPr/>
        </p:nvGrpSpPr>
        <p:grpSpPr bwMode="auto">
          <a:xfrm>
            <a:off x="849313" y="2700338"/>
            <a:ext cx="3079750" cy="998537"/>
            <a:chOff x="849313" y="2699580"/>
            <a:chExt cx="3079750" cy="999295"/>
          </a:xfrm>
        </p:grpSpPr>
        <p:grpSp>
          <p:nvGrpSpPr>
            <p:cNvPr id="74763" name="组合 85"/>
            <p:cNvGrpSpPr>
              <a:grpSpLocks/>
            </p:cNvGrpSpPr>
            <p:nvPr/>
          </p:nvGrpSpPr>
          <p:grpSpPr bwMode="auto">
            <a:xfrm>
              <a:off x="849313" y="2786063"/>
              <a:ext cx="3079750" cy="912812"/>
              <a:chOff x="850035" y="2857496"/>
              <a:chExt cx="3079023" cy="912434"/>
            </a:xfrm>
          </p:grpSpPr>
          <p:cxnSp>
            <p:nvCxnSpPr>
              <p:cNvPr id="68" name="直接连接符 67"/>
              <p:cNvCxnSpPr/>
              <p:nvPr/>
            </p:nvCxnSpPr>
            <p:spPr bwMode="auto">
              <a:xfrm>
                <a:off x="2159413" y="3303044"/>
                <a:ext cx="37614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766" name="组合 131"/>
              <p:cNvGrpSpPr>
                <a:grpSpLocks/>
              </p:cNvGrpSpPr>
              <p:nvPr/>
            </p:nvGrpSpPr>
            <p:grpSpPr bwMode="auto">
              <a:xfrm>
                <a:off x="1723395" y="2857496"/>
                <a:ext cx="468312" cy="469900"/>
                <a:chOff x="3001350" y="4714587"/>
                <a:chExt cx="536257" cy="501210"/>
              </a:xfrm>
            </p:grpSpPr>
            <p:sp>
              <p:nvSpPr>
                <p:cNvPr id="84" name="等腰三角形 30"/>
                <p:cNvSpPr/>
                <p:nvPr/>
              </p:nvSpPr>
              <p:spPr>
                <a:xfrm rot="5400000">
                  <a:off x="2964606" y="4750088"/>
                  <a:ext cx="501383" cy="428904"/>
                </a:xfrm>
                <a:prstGeom prst="triangl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85" name="椭圆 31"/>
                <p:cNvSpPr/>
                <p:nvPr/>
              </p:nvSpPr>
              <p:spPr>
                <a:xfrm>
                  <a:off x="3429750" y="4905254"/>
                  <a:ext cx="107226" cy="108407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70" name="直接连接符 69"/>
              <p:cNvCxnSpPr/>
              <p:nvPr/>
            </p:nvCxnSpPr>
            <p:spPr bwMode="auto">
              <a:xfrm rot="10800000">
                <a:off x="1189680" y="3569836"/>
                <a:ext cx="971321" cy="15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 bwMode="auto">
              <a:xfrm flipV="1">
                <a:off x="1472188" y="3091835"/>
                <a:ext cx="2507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 bwMode="auto">
              <a:xfrm rot="5400000" flipH="1" flipV="1">
                <a:off x="1227623" y="3336394"/>
                <a:ext cx="50499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 bwMode="auto">
              <a:xfrm>
                <a:off x="2170523" y="3088659"/>
                <a:ext cx="344406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 bwMode="auto">
              <a:xfrm rot="5400000" flipH="1" flipV="1">
                <a:off x="2026017" y="3436440"/>
                <a:ext cx="26679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椭圆 74"/>
              <p:cNvSpPr/>
              <p:nvPr/>
            </p:nvSpPr>
            <p:spPr bwMode="auto">
              <a:xfrm>
                <a:off x="1451555" y="3534899"/>
                <a:ext cx="63485" cy="6669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74773" name="组合 106"/>
              <p:cNvGrpSpPr>
                <a:grpSpLocks/>
              </p:cNvGrpSpPr>
              <p:nvPr/>
            </p:nvGrpSpPr>
            <p:grpSpPr bwMode="auto">
              <a:xfrm>
                <a:off x="2526670" y="2988715"/>
                <a:ext cx="452437" cy="440285"/>
                <a:chOff x="7558974" y="1987278"/>
                <a:chExt cx="518079" cy="440285"/>
              </a:xfrm>
            </p:grpSpPr>
            <p:cxnSp>
              <p:nvCxnSpPr>
                <p:cNvPr id="80" name="直接连接符 79"/>
                <p:cNvCxnSpPr/>
                <p:nvPr/>
              </p:nvCxnSpPr>
              <p:spPr>
                <a:xfrm>
                  <a:off x="7558252" y="1987174"/>
                  <a:ext cx="359844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7558252" y="2427064"/>
                  <a:ext cx="359844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rot="5400000">
                  <a:off x="7339216" y="2206210"/>
                  <a:ext cx="439890" cy="1817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弧形 82"/>
                <p:cNvSpPr/>
                <p:nvPr/>
              </p:nvSpPr>
              <p:spPr>
                <a:xfrm>
                  <a:off x="7756347" y="1987174"/>
                  <a:ext cx="319861" cy="439890"/>
                </a:xfrm>
                <a:prstGeom prst="arc">
                  <a:avLst>
                    <a:gd name="adj1" fmla="val 16200000"/>
                    <a:gd name="adj2" fmla="val 5580297"/>
                  </a:avLst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4774" name="矩形 126"/>
              <p:cNvSpPr>
                <a:spLocks noChangeArrowheads="1"/>
              </p:cNvSpPr>
              <p:nvPr/>
            </p:nvSpPr>
            <p:spPr bwMode="auto">
              <a:xfrm>
                <a:off x="3572823" y="2987611"/>
                <a:ext cx="356235" cy="400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CN" altLang="en-US" sz="20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4775" name="矩形 125"/>
              <p:cNvSpPr>
                <a:spLocks noChangeArrowheads="1"/>
              </p:cNvSpPr>
              <p:nvPr/>
            </p:nvSpPr>
            <p:spPr bwMode="auto">
              <a:xfrm>
                <a:off x="850035" y="3369820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2000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79" name="直接连接符 78"/>
              <p:cNvCxnSpPr/>
              <p:nvPr/>
            </p:nvCxnSpPr>
            <p:spPr bwMode="auto">
              <a:xfrm rot="10800000">
                <a:off x="2975195" y="3222054"/>
                <a:ext cx="61263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4764" name="Object 70"/>
            <p:cNvGraphicFramePr>
              <a:graphicFrameLocks noChangeAspect="1"/>
            </p:cNvGraphicFramePr>
            <p:nvPr/>
          </p:nvGraphicFramePr>
          <p:xfrm>
            <a:off x="2214546" y="2699580"/>
            <a:ext cx="285752" cy="300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24" name="公式" r:id="rId5" imgW="19094" imgH="66601" progId="Equation.3">
                    <p:embed/>
                  </p:oleObj>
                </mc:Choice>
                <mc:Fallback>
                  <p:oleObj name="公式" r:id="rId5" imgW="19094" imgH="66601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4546" y="2699580"/>
                          <a:ext cx="285752" cy="300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4" grpId="0"/>
      <p:bldP spid="6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"/>
          <p:cNvGrpSpPr>
            <a:grpSpLocks/>
          </p:cNvGrpSpPr>
          <p:nvPr/>
        </p:nvGrpSpPr>
        <p:grpSpPr bwMode="auto">
          <a:xfrm>
            <a:off x="5222875" y="1052513"/>
            <a:ext cx="3049588" cy="938212"/>
            <a:chOff x="3009" y="663"/>
            <a:chExt cx="1921" cy="591"/>
          </a:xfrm>
        </p:grpSpPr>
        <p:sp>
          <p:nvSpPr>
            <p:cNvPr id="75858" name="Line 92"/>
            <p:cNvSpPr>
              <a:spLocks noChangeShapeType="1"/>
            </p:cNvSpPr>
            <p:nvPr/>
          </p:nvSpPr>
          <p:spPr bwMode="auto">
            <a:xfrm>
              <a:off x="4052" y="859"/>
              <a:ext cx="1" cy="27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5859" name="Group 109"/>
            <p:cNvGrpSpPr>
              <a:grpSpLocks/>
            </p:cNvGrpSpPr>
            <p:nvPr/>
          </p:nvGrpSpPr>
          <p:grpSpPr bwMode="auto">
            <a:xfrm>
              <a:off x="3009" y="663"/>
              <a:ext cx="1921" cy="591"/>
              <a:chOff x="3009" y="663"/>
              <a:chExt cx="1921" cy="591"/>
            </a:xfrm>
          </p:grpSpPr>
          <p:sp>
            <p:nvSpPr>
              <p:cNvPr id="75860" name="Line 34"/>
              <p:cNvSpPr>
                <a:spLocks noChangeShapeType="1"/>
              </p:cNvSpPr>
              <p:nvPr/>
            </p:nvSpPr>
            <p:spPr bwMode="auto">
              <a:xfrm>
                <a:off x="3463" y="673"/>
                <a:ext cx="1" cy="34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1" name="Line 35"/>
              <p:cNvSpPr>
                <a:spLocks noChangeShapeType="1"/>
              </p:cNvSpPr>
              <p:nvPr/>
            </p:nvSpPr>
            <p:spPr bwMode="auto">
              <a:xfrm>
                <a:off x="3174" y="859"/>
                <a:ext cx="19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2" name="Line 36"/>
              <p:cNvSpPr>
                <a:spLocks noChangeShapeType="1"/>
              </p:cNvSpPr>
              <p:nvPr/>
            </p:nvSpPr>
            <p:spPr bwMode="auto">
              <a:xfrm flipV="1">
                <a:off x="3371" y="673"/>
                <a:ext cx="1" cy="18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3" name="Line 37"/>
              <p:cNvSpPr>
                <a:spLocks noChangeShapeType="1"/>
              </p:cNvSpPr>
              <p:nvPr/>
            </p:nvSpPr>
            <p:spPr bwMode="auto">
              <a:xfrm>
                <a:off x="3371" y="673"/>
                <a:ext cx="57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4" name="Line 38"/>
              <p:cNvSpPr>
                <a:spLocks noChangeShapeType="1"/>
              </p:cNvSpPr>
              <p:nvPr/>
            </p:nvSpPr>
            <p:spPr bwMode="auto">
              <a:xfrm flipV="1">
                <a:off x="3949" y="673"/>
                <a:ext cx="1" cy="18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5" name="Line 39"/>
              <p:cNvSpPr>
                <a:spLocks noChangeShapeType="1"/>
              </p:cNvSpPr>
              <p:nvPr/>
            </p:nvSpPr>
            <p:spPr bwMode="auto">
              <a:xfrm>
                <a:off x="3949" y="859"/>
                <a:ext cx="58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6" name="Line 40"/>
              <p:cNvSpPr>
                <a:spLocks noChangeShapeType="1"/>
              </p:cNvSpPr>
              <p:nvPr/>
            </p:nvSpPr>
            <p:spPr bwMode="auto">
              <a:xfrm flipV="1">
                <a:off x="4537" y="673"/>
                <a:ext cx="1" cy="18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7" name="Line 41"/>
              <p:cNvSpPr>
                <a:spLocks noChangeShapeType="1"/>
              </p:cNvSpPr>
              <p:nvPr/>
            </p:nvSpPr>
            <p:spPr bwMode="auto">
              <a:xfrm>
                <a:off x="4537" y="673"/>
                <a:ext cx="39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8" name="Line 42"/>
              <p:cNvSpPr>
                <a:spLocks noChangeShapeType="1"/>
              </p:cNvSpPr>
              <p:nvPr/>
            </p:nvSpPr>
            <p:spPr bwMode="auto">
              <a:xfrm>
                <a:off x="3174" y="1056"/>
                <a:ext cx="28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69" name="Line 43"/>
              <p:cNvSpPr>
                <a:spLocks noChangeShapeType="1"/>
              </p:cNvSpPr>
              <p:nvPr/>
            </p:nvSpPr>
            <p:spPr bwMode="auto">
              <a:xfrm>
                <a:off x="3463" y="1056"/>
                <a:ext cx="1" cy="1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0" name="Line 44"/>
              <p:cNvSpPr>
                <a:spLocks noChangeShapeType="1"/>
              </p:cNvSpPr>
              <p:nvPr/>
            </p:nvSpPr>
            <p:spPr bwMode="auto">
              <a:xfrm>
                <a:off x="3463" y="1253"/>
                <a:ext cx="58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1" name="Line 45"/>
              <p:cNvSpPr>
                <a:spLocks noChangeShapeType="1"/>
              </p:cNvSpPr>
              <p:nvPr/>
            </p:nvSpPr>
            <p:spPr bwMode="auto">
              <a:xfrm>
                <a:off x="4052" y="1056"/>
                <a:ext cx="1" cy="1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2" name="Line 46"/>
              <p:cNvSpPr>
                <a:spLocks noChangeShapeType="1"/>
              </p:cNvSpPr>
              <p:nvPr/>
            </p:nvSpPr>
            <p:spPr bwMode="auto">
              <a:xfrm>
                <a:off x="4052" y="1056"/>
                <a:ext cx="58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3" name="Line 47"/>
              <p:cNvSpPr>
                <a:spLocks noChangeShapeType="1"/>
              </p:cNvSpPr>
              <p:nvPr/>
            </p:nvSpPr>
            <p:spPr bwMode="auto">
              <a:xfrm>
                <a:off x="4640" y="1056"/>
                <a:ext cx="1" cy="1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4" name="Line 48"/>
              <p:cNvSpPr>
                <a:spLocks noChangeShapeType="1"/>
              </p:cNvSpPr>
              <p:nvPr/>
            </p:nvSpPr>
            <p:spPr bwMode="auto">
              <a:xfrm>
                <a:off x="4640" y="1253"/>
                <a:ext cx="290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5" name="Line 64"/>
              <p:cNvSpPr>
                <a:spLocks noChangeShapeType="1"/>
              </p:cNvSpPr>
              <p:nvPr/>
            </p:nvSpPr>
            <p:spPr bwMode="auto">
              <a:xfrm>
                <a:off x="3226" y="766"/>
                <a:ext cx="9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6" name="Freeform 65"/>
              <p:cNvSpPr>
                <a:spLocks/>
              </p:cNvSpPr>
              <p:nvPr/>
            </p:nvSpPr>
            <p:spPr bwMode="auto">
              <a:xfrm>
                <a:off x="3309" y="735"/>
                <a:ext cx="62" cy="62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31 h 62"/>
                  <a:gd name="T4" fmla="*/ 0 w 62"/>
                  <a:gd name="T5" fmla="*/ 62 h 62"/>
                  <a:gd name="T6" fmla="*/ 0 w 62"/>
                  <a:gd name="T7" fmla="*/ 0 h 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"/>
                  <a:gd name="T13" fmla="*/ 0 h 62"/>
                  <a:gd name="T14" fmla="*/ 62 w 62"/>
                  <a:gd name="T15" fmla="*/ 62 h 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" h="62">
                    <a:moveTo>
                      <a:pt x="0" y="0"/>
                    </a:moveTo>
                    <a:lnTo>
                      <a:pt x="62" y="31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7" name="Line 66"/>
              <p:cNvSpPr>
                <a:spLocks noChangeShapeType="1"/>
              </p:cNvSpPr>
              <p:nvPr/>
            </p:nvSpPr>
            <p:spPr bwMode="auto">
              <a:xfrm flipH="1">
                <a:off x="3515" y="766"/>
                <a:ext cx="93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8" name="Freeform 67"/>
              <p:cNvSpPr>
                <a:spLocks/>
              </p:cNvSpPr>
              <p:nvPr/>
            </p:nvSpPr>
            <p:spPr bwMode="auto">
              <a:xfrm>
                <a:off x="3463" y="735"/>
                <a:ext cx="62" cy="62"/>
              </a:xfrm>
              <a:custGeom>
                <a:avLst/>
                <a:gdLst>
                  <a:gd name="T0" fmla="*/ 62 w 62"/>
                  <a:gd name="T1" fmla="*/ 0 h 62"/>
                  <a:gd name="T2" fmla="*/ 0 w 62"/>
                  <a:gd name="T3" fmla="*/ 31 h 62"/>
                  <a:gd name="T4" fmla="*/ 62 w 62"/>
                  <a:gd name="T5" fmla="*/ 62 h 62"/>
                  <a:gd name="T6" fmla="*/ 62 w 62"/>
                  <a:gd name="T7" fmla="*/ 0 h 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2"/>
                  <a:gd name="T13" fmla="*/ 0 h 62"/>
                  <a:gd name="T14" fmla="*/ 62 w 62"/>
                  <a:gd name="T15" fmla="*/ 62 h 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2" h="62">
                    <a:moveTo>
                      <a:pt x="62" y="0"/>
                    </a:moveTo>
                    <a:lnTo>
                      <a:pt x="0" y="31"/>
                    </a:lnTo>
                    <a:lnTo>
                      <a:pt x="62" y="62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879" name="Rectangle 71"/>
              <p:cNvSpPr>
                <a:spLocks noChangeArrowheads="1"/>
              </p:cNvSpPr>
              <p:nvPr/>
            </p:nvSpPr>
            <p:spPr bwMode="auto">
              <a:xfrm>
                <a:off x="3017" y="684"/>
                <a:ext cx="84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75880" name="Group 100"/>
              <p:cNvGrpSpPr>
                <a:grpSpLocks/>
              </p:cNvGrpSpPr>
              <p:nvPr/>
            </p:nvGrpSpPr>
            <p:grpSpPr bwMode="auto">
              <a:xfrm>
                <a:off x="3009" y="981"/>
                <a:ext cx="84" cy="165"/>
                <a:chOff x="3081" y="1077"/>
                <a:chExt cx="84" cy="165"/>
              </a:xfrm>
            </p:grpSpPr>
            <p:sp>
              <p:nvSpPr>
                <p:cNvPr id="75885" name="Rectangle 72"/>
                <p:cNvSpPr>
                  <a:spLocks noChangeArrowheads="1"/>
                </p:cNvSpPr>
                <p:nvPr/>
              </p:nvSpPr>
              <p:spPr bwMode="auto">
                <a:xfrm>
                  <a:off x="3081" y="1077"/>
                  <a:ext cx="84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588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3102" y="1087"/>
                  <a:ext cx="52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5881" name="Rectangle 80"/>
              <p:cNvSpPr>
                <a:spLocks noChangeArrowheads="1"/>
              </p:cNvSpPr>
              <p:nvPr/>
            </p:nvSpPr>
            <p:spPr bwMode="auto">
              <a:xfrm>
                <a:off x="3639" y="663"/>
                <a:ext cx="3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t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82" name="Rectangle 81"/>
              <p:cNvSpPr>
                <a:spLocks noChangeArrowheads="1"/>
              </p:cNvSpPr>
              <p:nvPr/>
            </p:nvSpPr>
            <p:spPr bwMode="auto">
              <a:xfrm>
                <a:off x="3680" y="724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83" name="Rectangle 82"/>
              <p:cNvSpPr>
                <a:spLocks noChangeArrowheads="1"/>
              </p:cNvSpPr>
              <p:nvPr/>
            </p:nvSpPr>
            <p:spPr bwMode="auto">
              <a:xfrm>
                <a:off x="3732" y="724"/>
                <a:ext cx="4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d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84" name="Line 93"/>
              <p:cNvSpPr>
                <a:spLocks noChangeShapeType="1"/>
              </p:cNvSpPr>
              <p:nvPr/>
            </p:nvSpPr>
            <p:spPr bwMode="auto">
              <a:xfrm>
                <a:off x="4537" y="859"/>
                <a:ext cx="1" cy="197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95" name="Object 14"/>
          <p:cNvGraphicFramePr>
            <a:graphicFrameLocks noChangeAspect="1"/>
          </p:cNvGraphicFramePr>
          <p:nvPr/>
        </p:nvGraphicFramePr>
        <p:xfrm>
          <a:off x="1042988" y="2943225"/>
          <a:ext cx="20891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7" name="公式" r:id="rId3" imgW="771395" imgH="85708" progId="Equation.3">
                  <p:embed/>
                </p:oleObj>
              </mc:Choice>
              <mc:Fallback>
                <p:oleObj name="公式" r:id="rId3" imgW="771395" imgH="8570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943225"/>
                        <a:ext cx="208915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15"/>
          <p:cNvGrpSpPr>
            <a:grpSpLocks/>
          </p:cNvGrpSpPr>
          <p:nvPr/>
        </p:nvGrpSpPr>
        <p:grpSpPr bwMode="auto">
          <a:xfrm>
            <a:off x="611188" y="3786188"/>
            <a:ext cx="4057650" cy="528637"/>
            <a:chOff x="596" y="2565"/>
            <a:chExt cx="2556" cy="333"/>
          </a:xfrm>
        </p:grpSpPr>
        <p:graphicFrame>
          <p:nvGraphicFramePr>
            <p:cNvPr id="75856" name="Object 15"/>
            <p:cNvGraphicFramePr>
              <a:graphicFrameLocks noChangeAspect="1"/>
            </p:cNvGraphicFramePr>
            <p:nvPr/>
          </p:nvGraphicFramePr>
          <p:xfrm>
            <a:off x="1831" y="2565"/>
            <a:ext cx="132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8" name="公式" r:id="rId5" imgW="790489" imgH="66601" progId="Equation.3">
                    <p:embed/>
                  </p:oleObj>
                </mc:Choice>
                <mc:Fallback>
                  <p:oleObj name="公式" r:id="rId5" imgW="790489" imgH="66601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1" y="2565"/>
                          <a:ext cx="132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857" name="Rectangle 114"/>
            <p:cNvSpPr>
              <a:spLocks noChangeArrowheads="1"/>
            </p:cNvSpPr>
            <p:nvPr/>
          </p:nvSpPr>
          <p:spPr bwMode="auto">
            <a:xfrm>
              <a:off x="596" y="2568"/>
              <a:ext cx="132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当</a:t>
              </a: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=</a:t>
              </a: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kumimoji="1" lang="en-US" altLang="zh-CN" sz="2400" b="1">
                  <a:latin typeface="Times New Roman" pitchFamily="18" charset="0"/>
                  <a:cs typeface="Times New Roman" pitchFamily="18" charset="0"/>
                </a:rPr>
                <a:t>=1</a:t>
              </a:r>
              <a:r>
                <a:rPr kumimoji="1" lang="zh-CN" altLang="en-US" sz="2400" b="1">
                  <a:latin typeface="Times New Roman" pitchFamily="18" charset="0"/>
                  <a:cs typeface="Times New Roman" pitchFamily="18" charset="0"/>
                </a:rPr>
                <a:t>时</a:t>
              </a:r>
              <a:r>
                <a:rPr kumimoji="1" lang="zh-CN" altLang="en-US" sz="2800" b="1">
                  <a:latin typeface="Times New Roman" pitchFamily="18" charset="0"/>
                  <a:cs typeface="Times New Roman" pitchFamily="18" charset="0"/>
                </a:rPr>
                <a:t>，</a:t>
              </a:r>
            </a:p>
          </p:txBody>
        </p:sp>
      </p:grpSp>
      <p:sp>
        <p:nvSpPr>
          <p:cNvPr id="103" name="Rectangle 116"/>
          <p:cNvSpPr>
            <a:spLocks noChangeArrowheads="1"/>
          </p:cNvSpPr>
          <p:nvPr/>
        </p:nvSpPr>
        <p:spPr bwMode="auto">
          <a:xfrm>
            <a:off x="357188" y="4868863"/>
            <a:ext cx="6075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注意：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竞争的存在不一定都会产生毛刺。</a:t>
            </a:r>
          </a:p>
        </p:txBody>
      </p:sp>
      <p:sp>
        <p:nvSpPr>
          <p:cNvPr id="104" name="Rectangle 117"/>
          <p:cNvSpPr>
            <a:spLocks noChangeArrowheads="1"/>
          </p:cNvSpPr>
          <p:nvPr/>
        </p:nvSpPr>
        <p:spPr bwMode="auto">
          <a:xfrm>
            <a:off x="357188" y="5589588"/>
            <a:ext cx="8715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Ø"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由于不同传输路径的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门电路延迟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造成的竞争－－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自竞争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  <p:sp>
        <p:nvSpPr>
          <p:cNvPr id="105" name="Text Box 118"/>
          <p:cNvSpPr txBox="1">
            <a:spLocks noChangeArrowheads="1"/>
          </p:cNvSpPr>
          <p:nvPr/>
        </p:nvSpPr>
        <p:spPr bwMode="auto">
          <a:xfrm>
            <a:off x="5327650" y="3860800"/>
            <a:ext cx="3744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负脉冲－－“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0”</a:t>
            </a:r>
            <a:r>
              <a:rPr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型冒险</a:t>
            </a:r>
          </a:p>
        </p:txBody>
      </p:sp>
      <p:grpSp>
        <p:nvGrpSpPr>
          <p:cNvPr id="75784" name="组合 135"/>
          <p:cNvGrpSpPr>
            <a:grpSpLocks/>
          </p:cNvGrpSpPr>
          <p:nvPr/>
        </p:nvGrpSpPr>
        <p:grpSpPr bwMode="auto">
          <a:xfrm>
            <a:off x="428625" y="1000125"/>
            <a:ext cx="4246563" cy="1714500"/>
            <a:chOff x="500034" y="1000108"/>
            <a:chExt cx="3886171" cy="1714512"/>
          </a:xfrm>
        </p:grpSpPr>
        <p:sp>
          <p:nvSpPr>
            <p:cNvPr id="75815" name="Rectangle 104"/>
            <p:cNvSpPr>
              <a:spLocks noChangeArrowheads="1"/>
            </p:cNvSpPr>
            <p:nvPr/>
          </p:nvSpPr>
          <p:spPr bwMode="auto">
            <a:xfrm>
              <a:off x="2571736" y="1142984"/>
              <a:ext cx="26609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AB</a:t>
              </a:r>
              <a:endParaRPr lang="en-US" altLang="zh-CN" sz="16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5816" name="Group 105"/>
            <p:cNvGrpSpPr>
              <a:grpSpLocks/>
            </p:cNvGrpSpPr>
            <p:nvPr/>
          </p:nvGrpSpPr>
          <p:grpSpPr bwMode="auto">
            <a:xfrm>
              <a:off x="2571736" y="2285992"/>
              <a:ext cx="279400" cy="261937"/>
              <a:chOff x="3061" y="1761"/>
              <a:chExt cx="176" cy="165"/>
            </a:xfrm>
          </p:grpSpPr>
          <p:sp>
            <p:nvSpPr>
              <p:cNvPr id="75854" name="Rectangle 106"/>
              <p:cNvSpPr>
                <a:spLocks noChangeArrowheads="1"/>
              </p:cNvSpPr>
              <p:nvPr/>
            </p:nvSpPr>
            <p:spPr bwMode="auto">
              <a:xfrm>
                <a:off x="3061" y="1761"/>
                <a:ext cx="17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AC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55" name="Line 107"/>
              <p:cNvSpPr>
                <a:spLocks noChangeShapeType="1"/>
              </p:cNvSpPr>
              <p:nvPr/>
            </p:nvSpPr>
            <p:spPr bwMode="auto">
              <a:xfrm flipH="1">
                <a:off x="3081" y="1771"/>
                <a:ext cx="62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5817" name="组合 95"/>
            <p:cNvGrpSpPr>
              <a:grpSpLocks/>
            </p:cNvGrpSpPr>
            <p:nvPr/>
          </p:nvGrpSpPr>
          <p:grpSpPr bwMode="auto">
            <a:xfrm>
              <a:off x="500034" y="1000108"/>
              <a:ext cx="3886171" cy="1714512"/>
              <a:chOff x="1285852" y="1071546"/>
              <a:chExt cx="4862457" cy="1828870"/>
            </a:xfrm>
          </p:grpSpPr>
          <p:grpSp>
            <p:nvGrpSpPr>
              <p:cNvPr id="75818" name="组合 50"/>
              <p:cNvGrpSpPr>
                <a:grpSpLocks/>
              </p:cNvGrpSpPr>
              <p:nvPr/>
            </p:nvGrpSpPr>
            <p:grpSpPr bwMode="auto">
              <a:xfrm>
                <a:off x="3954458" y="1974853"/>
                <a:ext cx="1214445" cy="571491"/>
                <a:chOff x="3786253" y="4572007"/>
                <a:chExt cx="1500238" cy="571504"/>
              </a:xfrm>
            </p:grpSpPr>
            <p:sp>
              <p:nvSpPr>
                <p:cNvPr id="133" name="弧形 2"/>
                <p:cNvSpPr/>
                <p:nvPr/>
              </p:nvSpPr>
              <p:spPr>
                <a:xfrm>
                  <a:off x="3786052" y="4571282"/>
                  <a:ext cx="1499998" cy="572382"/>
                </a:xfrm>
                <a:prstGeom prst="arc">
                  <a:avLst/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  <p:sp>
              <p:nvSpPr>
                <p:cNvPr id="134" name="弧形 3"/>
                <p:cNvSpPr/>
                <p:nvPr/>
              </p:nvSpPr>
              <p:spPr>
                <a:xfrm flipV="1">
                  <a:off x="3786052" y="4571282"/>
                  <a:ext cx="1499998" cy="572382"/>
                </a:xfrm>
                <a:prstGeom prst="arc">
                  <a:avLst/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  <p:sp>
              <p:nvSpPr>
                <p:cNvPr id="135" name="弧形 4"/>
                <p:cNvSpPr/>
                <p:nvPr/>
              </p:nvSpPr>
              <p:spPr>
                <a:xfrm>
                  <a:off x="4383357" y="4571282"/>
                  <a:ext cx="332335" cy="572382"/>
                </a:xfrm>
                <a:prstGeom prst="arc">
                  <a:avLst>
                    <a:gd name="adj1" fmla="val 16200000"/>
                    <a:gd name="adj2" fmla="val 5186173"/>
                  </a:avLst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</p:grpSp>
          <p:grpSp>
            <p:nvGrpSpPr>
              <p:cNvPr id="75819" name="组合 105"/>
              <p:cNvGrpSpPr>
                <a:grpSpLocks/>
              </p:cNvGrpSpPr>
              <p:nvPr/>
            </p:nvGrpSpPr>
            <p:grpSpPr bwMode="auto">
              <a:xfrm>
                <a:off x="3290893" y="1258731"/>
                <a:ext cx="923926" cy="442881"/>
                <a:chOff x="7559789" y="1986252"/>
                <a:chExt cx="923966" cy="442881"/>
              </a:xfrm>
            </p:grpSpPr>
            <p:cxnSp>
              <p:nvCxnSpPr>
                <p:cNvPr id="128" name="直接连接符 127"/>
                <p:cNvCxnSpPr/>
                <p:nvPr/>
              </p:nvCxnSpPr>
              <p:spPr>
                <a:xfrm>
                  <a:off x="8072342" y="2213950"/>
                  <a:ext cx="41082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>
                <a:xfrm>
                  <a:off x="7559717" y="1987035"/>
                  <a:ext cx="356292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>
                <a:xfrm>
                  <a:off x="7559717" y="2429011"/>
                  <a:ext cx="356292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 rot="5400000">
                  <a:off x="7339637" y="2207115"/>
                  <a:ext cx="441976" cy="1817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弧形 131"/>
                <p:cNvSpPr/>
                <p:nvPr/>
              </p:nvSpPr>
              <p:spPr>
                <a:xfrm>
                  <a:off x="7757859" y="1987035"/>
                  <a:ext cx="318119" cy="441976"/>
                </a:xfrm>
                <a:prstGeom prst="arc">
                  <a:avLst>
                    <a:gd name="adj1" fmla="val 16200000"/>
                    <a:gd name="adj2" fmla="val 5580297"/>
                  </a:avLst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9" name="直接连接符 98"/>
              <p:cNvCxnSpPr/>
              <p:nvPr/>
            </p:nvCxnSpPr>
            <p:spPr bwMode="auto">
              <a:xfrm>
                <a:off x="2858198" y="2429651"/>
                <a:ext cx="43080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821" name="组合 131"/>
              <p:cNvGrpSpPr>
                <a:grpSpLocks/>
              </p:cNvGrpSpPr>
              <p:nvPr/>
            </p:nvGrpSpPr>
            <p:grpSpPr bwMode="auto">
              <a:xfrm>
                <a:off x="2357422" y="1954202"/>
                <a:ext cx="536574" cy="500063"/>
                <a:chOff x="3000453" y="4714982"/>
                <a:chExt cx="536598" cy="500027"/>
              </a:xfrm>
            </p:grpSpPr>
            <p:sp>
              <p:nvSpPr>
                <p:cNvPr id="126" name="等腰三角形 30"/>
                <p:cNvSpPr/>
                <p:nvPr/>
              </p:nvSpPr>
              <p:spPr>
                <a:xfrm rot="5400000">
                  <a:off x="2965248" y="4750689"/>
                  <a:ext cx="501210" cy="429006"/>
                </a:xfrm>
                <a:prstGeom prst="triangl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27" name="椭圆 31"/>
                <p:cNvSpPr/>
                <p:nvPr/>
              </p:nvSpPr>
              <p:spPr>
                <a:xfrm>
                  <a:off x="3430355" y="4905927"/>
                  <a:ext cx="107252" cy="10837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01" name="直接连接符 100"/>
              <p:cNvCxnSpPr/>
              <p:nvPr/>
            </p:nvCxnSpPr>
            <p:spPr bwMode="auto">
              <a:xfrm>
                <a:off x="1691209" y="1357731"/>
                <a:ext cx="1594158" cy="16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 bwMode="auto">
              <a:xfrm rot="10800000">
                <a:off x="1747558" y="2714142"/>
                <a:ext cx="1112457" cy="16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 bwMode="auto">
              <a:xfrm flipV="1">
                <a:off x="2071116" y="2204430"/>
                <a:ext cx="2872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 bwMode="auto">
              <a:xfrm rot="5400000" flipH="1" flipV="1">
                <a:off x="1643595" y="1785252"/>
                <a:ext cx="856859" cy="181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 bwMode="auto">
              <a:xfrm>
                <a:off x="2870922" y="2201043"/>
                <a:ext cx="394450" cy="16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 bwMode="auto">
              <a:xfrm>
                <a:off x="1691209" y="1571099"/>
                <a:ext cx="1594158" cy="169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828" name="组合 21"/>
              <p:cNvGrpSpPr>
                <a:grpSpLocks/>
              </p:cNvGrpSpPr>
              <p:nvPr/>
            </p:nvGrpSpPr>
            <p:grpSpPr bwMode="auto">
              <a:xfrm>
                <a:off x="4214810" y="1487476"/>
                <a:ext cx="504000" cy="657228"/>
                <a:chOff x="4214810" y="1487476"/>
                <a:chExt cx="504000" cy="657228"/>
              </a:xfrm>
            </p:grpSpPr>
            <p:cxnSp>
              <p:nvCxnSpPr>
                <p:cNvPr id="124" name="直接连接符 123"/>
                <p:cNvCxnSpPr/>
                <p:nvPr/>
              </p:nvCxnSpPr>
              <p:spPr bwMode="auto">
                <a:xfrm rot="5400000" flipH="1" flipV="1">
                  <a:off x="3887469" y="1814886"/>
                  <a:ext cx="655345" cy="181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/>
                <p:cNvCxnSpPr/>
                <p:nvPr/>
              </p:nvCxnSpPr>
              <p:spPr bwMode="auto">
                <a:xfrm>
                  <a:off x="4214233" y="2143468"/>
                  <a:ext cx="505332" cy="169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直接连接符 110"/>
              <p:cNvCxnSpPr/>
              <p:nvPr/>
            </p:nvCxnSpPr>
            <p:spPr bwMode="auto">
              <a:xfrm>
                <a:off x="5181271" y="2260312"/>
                <a:ext cx="572588" cy="169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 bwMode="auto">
              <a:xfrm rot="5400000" flipH="1" flipV="1">
                <a:off x="2715953" y="2571897"/>
                <a:ext cx="28449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/>
              <p:cNvSpPr/>
              <p:nvPr/>
            </p:nvSpPr>
            <p:spPr bwMode="auto">
              <a:xfrm>
                <a:off x="2032944" y="1323863"/>
                <a:ext cx="72710" cy="7112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75832" name="组合 106"/>
              <p:cNvGrpSpPr>
                <a:grpSpLocks/>
              </p:cNvGrpSpPr>
              <p:nvPr/>
            </p:nvGrpSpPr>
            <p:grpSpPr bwMode="auto">
              <a:xfrm>
                <a:off x="3278183" y="2114396"/>
                <a:ext cx="517525" cy="441293"/>
                <a:chOff x="7559061" y="1986995"/>
                <a:chExt cx="517548" cy="441293"/>
              </a:xfrm>
            </p:grpSpPr>
            <p:cxnSp>
              <p:nvCxnSpPr>
                <p:cNvPr id="120" name="直接连接符 119"/>
                <p:cNvCxnSpPr/>
                <p:nvPr/>
              </p:nvCxnSpPr>
              <p:spPr>
                <a:xfrm>
                  <a:off x="7558974" y="1987279"/>
                  <a:ext cx="359928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>
                  <a:off x="7558974" y="2427563"/>
                  <a:ext cx="359928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/>
                <p:cNvCxnSpPr/>
                <p:nvPr/>
              </p:nvCxnSpPr>
              <p:spPr>
                <a:xfrm rot="5400000">
                  <a:off x="7339741" y="2206511"/>
                  <a:ext cx="440284" cy="1818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弧形 122"/>
                <p:cNvSpPr/>
                <p:nvPr/>
              </p:nvSpPr>
              <p:spPr>
                <a:xfrm>
                  <a:off x="7757117" y="1987279"/>
                  <a:ext cx="319936" cy="440284"/>
                </a:xfrm>
                <a:prstGeom prst="arc">
                  <a:avLst>
                    <a:gd name="adj1" fmla="val 16200000"/>
                    <a:gd name="adj2" fmla="val 5580297"/>
                  </a:avLst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75833" name="矩形 124"/>
              <p:cNvSpPr>
                <a:spLocks noChangeArrowheads="1"/>
              </p:cNvSpPr>
              <p:nvPr/>
            </p:nvSpPr>
            <p:spPr bwMode="auto">
              <a:xfrm>
                <a:off x="1285852" y="107154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2000" i="1" baseline="-25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34" name="矩形 125"/>
              <p:cNvSpPr>
                <a:spLocks noChangeArrowheads="1"/>
              </p:cNvSpPr>
              <p:nvPr/>
            </p:nvSpPr>
            <p:spPr bwMode="auto">
              <a:xfrm>
                <a:off x="1285852" y="138581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2000" i="1" baseline="-25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35" name="矩形 126"/>
              <p:cNvSpPr>
                <a:spLocks noChangeArrowheads="1"/>
              </p:cNvSpPr>
              <p:nvPr/>
            </p:nvSpPr>
            <p:spPr bwMode="auto">
              <a:xfrm>
                <a:off x="5740408" y="2051963"/>
                <a:ext cx="407901" cy="426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i="1"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CN" altLang="en-US" sz="2000" b="1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36" name="矩形 125"/>
              <p:cNvSpPr>
                <a:spLocks noChangeArrowheads="1"/>
              </p:cNvSpPr>
              <p:nvPr/>
            </p:nvSpPr>
            <p:spPr bwMode="auto">
              <a:xfrm>
                <a:off x="1358292" y="250030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2000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19" name="直接连接符 118"/>
              <p:cNvCxnSpPr/>
              <p:nvPr/>
            </p:nvCxnSpPr>
            <p:spPr bwMode="auto">
              <a:xfrm rot="10800000">
                <a:off x="3810694" y="2356836"/>
                <a:ext cx="90341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13"/>
          <p:cNvGrpSpPr>
            <a:grpSpLocks/>
          </p:cNvGrpSpPr>
          <p:nvPr/>
        </p:nvGrpSpPr>
        <p:grpSpPr bwMode="auto">
          <a:xfrm>
            <a:off x="5137150" y="2149475"/>
            <a:ext cx="3184525" cy="1550988"/>
            <a:chOff x="5137150" y="2149475"/>
            <a:chExt cx="3184489" cy="1550988"/>
          </a:xfrm>
        </p:grpSpPr>
        <p:sp>
          <p:nvSpPr>
            <p:cNvPr id="75787" name="Line 49"/>
            <p:cNvSpPr>
              <a:spLocks noChangeShapeType="1"/>
            </p:cNvSpPr>
            <p:nvPr/>
          </p:nvSpPr>
          <p:spPr bwMode="auto">
            <a:xfrm>
              <a:off x="5475288" y="2743200"/>
              <a:ext cx="611188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8" name="Line 50"/>
            <p:cNvSpPr>
              <a:spLocks noChangeShapeType="1"/>
            </p:cNvSpPr>
            <p:nvPr/>
          </p:nvSpPr>
          <p:spPr bwMode="auto">
            <a:xfrm>
              <a:off x="6091238" y="2743200"/>
              <a:ext cx="1588" cy="3127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9" name="Line 51"/>
            <p:cNvSpPr>
              <a:spLocks noChangeShapeType="1"/>
            </p:cNvSpPr>
            <p:nvPr/>
          </p:nvSpPr>
          <p:spPr bwMode="auto">
            <a:xfrm>
              <a:off x="6091238" y="3055938"/>
              <a:ext cx="935038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0" name="Line 52"/>
            <p:cNvSpPr>
              <a:spLocks noChangeShapeType="1"/>
            </p:cNvSpPr>
            <p:nvPr/>
          </p:nvSpPr>
          <p:spPr bwMode="auto">
            <a:xfrm>
              <a:off x="7026275" y="2743200"/>
              <a:ext cx="1588" cy="3127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1" name="Line 53"/>
            <p:cNvSpPr>
              <a:spLocks noChangeShapeType="1"/>
            </p:cNvSpPr>
            <p:nvPr/>
          </p:nvSpPr>
          <p:spPr bwMode="auto">
            <a:xfrm>
              <a:off x="7026275" y="2743200"/>
              <a:ext cx="93345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2" name="Line 54"/>
            <p:cNvSpPr>
              <a:spLocks noChangeShapeType="1"/>
            </p:cNvSpPr>
            <p:nvPr/>
          </p:nvSpPr>
          <p:spPr bwMode="auto">
            <a:xfrm>
              <a:off x="7959725" y="2743200"/>
              <a:ext cx="1588" cy="3127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3" name="Line 55"/>
            <p:cNvSpPr>
              <a:spLocks noChangeShapeType="1"/>
            </p:cNvSpPr>
            <p:nvPr/>
          </p:nvSpPr>
          <p:spPr bwMode="auto">
            <a:xfrm>
              <a:off x="7959725" y="3055938"/>
              <a:ext cx="36036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4" name="Line 56"/>
            <p:cNvSpPr>
              <a:spLocks noChangeShapeType="1"/>
            </p:cNvSpPr>
            <p:nvPr/>
          </p:nvSpPr>
          <p:spPr bwMode="auto">
            <a:xfrm>
              <a:off x="5486400" y="2516188"/>
              <a:ext cx="46831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5" name="Line 57"/>
            <p:cNvSpPr>
              <a:spLocks noChangeShapeType="1"/>
            </p:cNvSpPr>
            <p:nvPr/>
          </p:nvSpPr>
          <p:spPr bwMode="auto">
            <a:xfrm flipV="1">
              <a:off x="5954713" y="2205038"/>
              <a:ext cx="1588" cy="3111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6" name="Line 58"/>
            <p:cNvSpPr>
              <a:spLocks noChangeShapeType="1"/>
            </p:cNvSpPr>
            <p:nvPr/>
          </p:nvSpPr>
          <p:spPr bwMode="auto">
            <a:xfrm>
              <a:off x="5954713" y="2205038"/>
              <a:ext cx="917575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7" name="Line 59"/>
            <p:cNvSpPr>
              <a:spLocks noChangeShapeType="1"/>
            </p:cNvSpPr>
            <p:nvPr/>
          </p:nvSpPr>
          <p:spPr bwMode="auto">
            <a:xfrm flipV="1">
              <a:off x="6872288" y="2205038"/>
              <a:ext cx="1588" cy="3111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8" name="Line 60"/>
            <p:cNvSpPr>
              <a:spLocks noChangeShapeType="1"/>
            </p:cNvSpPr>
            <p:nvPr/>
          </p:nvSpPr>
          <p:spPr bwMode="auto">
            <a:xfrm>
              <a:off x="6872288" y="2516188"/>
              <a:ext cx="93345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9" name="Line 61"/>
            <p:cNvSpPr>
              <a:spLocks noChangeShapeType="1"/>
            </p:cNvSpPr>
            <p:nvPr/>
          </p:nvSpPr>
          <p:spPr bwMode="auto">
            <a:xfrm flipV="1">
              <a:off x="7805738" y="2205038"/>
              <a:ext cx="1588" cy="3111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0" name="Line 62"/>
            <p:cNvSpPr>
              <a:spLocks noChangeShapeType="1"/>
            </p:cNvSpPr>
            <p:nvPr/>
          </p:nvSpPr>
          <p:spPr bwMode="auto">
            <a:xfrm>
              <a:off x="7805738" y="2205038"/>
              <a:ext cx="503238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1" name="Rectangle 63"/>
            <p:cNvSpPr>
              <a:spLocks noChangeArrowheads="1"/>
            </p:cNvSpPr>
            <p:nvPr/>
          </p:nvSpPr>
          <p:spPr bwMode="auto">
            <a:xfrm>
              <a:off x="6858016" y="3386138"/>
              <a:ext cx="163513" cy="312738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802" name="Rectangle 74"/>
            <p:cNvSpPr>
              <a:spLocks noChangeArrowheads="1"/>
            </p:cNvSpPr>
            <p:nvPr/>
          </p:nvSpPr>
          <p:spPr bwMode="auto">
            <a:xfrm>
              <a:off x="5137150" y="2149475"/>
              <a:ext cx="26670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AB</a:t>
              </a:r>
              <a:endParaRPr lang="en-US" altLang="zh-CN" sz="160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75803" name="Group 101"/>
            <p:cNvGrpSpPr>
              <a:grpSpLocks/>
            </p:cNvGrpSpPr>
            <p:nvPr/>
          </p:nvGrpSpPr>
          <p:grpSpPr bwMode="auto">
            <a:xfrm>
              <a:off x="5140325" y="2636838"/>
              <a:ext cx="279400" cy="261938"/>
              <a:chOff x="3061" y="1761"/>
              <a:chExt cx="176" cy="165"/>
            </a:xfrm>
          </p:grpSpPr>
          <p:sp>
            <p:nvSpPr>
              <p:cNvPr id="75813" name="Rectangle 76"/>
              <p:cNvSpPr>
                <a:spLocks noChangeArrowheads="1"/>
              </p:cNvSpPr>
              <p:nvPr/>
            </p:nvSpPr>
            <p:spPr bwMode="auto">
              <a:xfrm>
                <a:off x="3061" y="1761"/>
                <a:ext cx="176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AC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814" name="Line 77"/>
              <p:cNvSpPr>
                <a:spLocks noChangeShapeType="1"/>
              </p:cNvSpPr>
              <p:nvPr/>
            </p:nvSpPr>
            <p:spPr bwMode="auto">
              <a:xfrm flipH="1">
                <a:off x="3081" y="1771"/>
                <a:ext cx="62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5804" name="Rectangle 79"/>
            <p:cNvSpPr>
              <a:spLocks noChangeArrowheads="1"/>
            </p:cNvSpPr>
            <p:nvPr/>
          </p:nvSpPr>
          <p:spPr bwMode="auto">
            <a:xfrm>
              <a:off x="5208588" y="3189288"/>
              <a:ext cx="133350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altLang="zh-CN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805" name="Line 86"/>
            <p:cNvSpPr>
              <a:spLocks noChangeShapeType="1"/>
            </p:cNvSpPr>
            <p:nvPr/>
          </p:nvSpPr>
          <p:spPr bwMode="auto">
            <a:xfrm>
              <a:off x="5484813" y="3386138"/>
              <a:ext cx="136800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6" name="Line 87"/>
            <p:cNvSpPr>
              <a:spLocks noChangeShapeType="1"/>
            </p:cNvSpPr>
            <p:nvPr/>
          </p:nvSpPr>
          <p:spPr bwMode="auto">
            <a:xfrm flipV="1">
              <a:off x="6858016" y="3386138"/>
              <a:ext cx="1588" cy="3127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7" name="Line 88"/>
            <p:cNvSpPr>
              <a:spLocks noChangeShapeType="1"/>
            </p:cNvSpPr>
            <p:nvPr/>
          </p:nvSpPr>
          <p:spPr bwMode="auto">
            <a:xfrm flipV="1">
              <a:off x="7021529" y="3386138"/>
              <a:ext cx="1588" cy="3127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8" name="Line 89"/>
            <p:cNvSpPr>
              <a:spLocks noChangeShapeType="1"/>
            </p:cNvSpPr>
            <p:nvPr/>
          </p:nvSpPr>
          <p:spPr bwMode="auto">
            <a:xfrm flipH="1">
              <a:off x="6858016" y="3698875"/>
              <a:ext cx="163513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09" name="Line 90"/>
            <p:cNvSpPr>
              <a:spLocks noChangeShapeType="1"/>
            </p:cNvSpPr>
            <p:nvPr/>
          </p:nvSpPr>
          <p:spPr bwMode="auto">
            <a:xfrm>
              <a:off x="7025639" y="3386138"/>
              <a:ext cx="1296000" cy="158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0" name="Line 91"/>
            <p:cNvSpPr>
              <a:spLocks noChangeShapeType="1"/>
            </p:cNvSpPr>
            <p:nvPr/>
          </p:nvSpPr>
          <p:spPr bwMode="auto">
            <a:xfrm>
              <a:off x="5954713" y="2479675"/>
              <a:ext cx="1588" cy="54133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1" name="Line 94"/>
            <p:cNvSpPr>
              <a:spLocks noChangeShapeType="1"/>
            </p:cNvSpPr>
            <p:nvPr/>
          </p:nvSpPr>
          <p:spPr bwMode="auto">
            <a:xfrm>
              <a:off x="6858016" y="2500306"/>
              <a:ext cx="1588" cy="90000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2" name="Line 94"/>
            <p:cNvSpPr>
              <a:spLocks noChangeShapeType="1"/>
            </p:cNvSpPr>
            <p:nvPr/>
          </p:nvSpPr>
          <p:spPr bwMode="auto">
            <a:xfrm>
              <a:off x="7030152" y="2500306"/>
              <a:ext cx="1588" cy="90000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5786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6"/>
          <p:cNvSpPr txBox="1">
            <a:spLocks noChangeArrowheads="1"/>
          </p:cNvSpPr>
          <p:nvPr/>
        </p:nvSpPr>
        <p:spPr bwMode="auto">
          <a:xfrm>
            <a:off x="357188" y="300038"/>
            <a:ext cx="51847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二、竞争－冒险现象的检查方法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30238" y="1014413"/>
            <a:ext cx="2116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代数识别法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285875" y="2443163"/>
            <a:ext cx="7505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60438" y="1587500"/>
            <a:ext cx="72151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   一个变量以原变量和反变量出现在逻辑函数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中时，则该变量是具有竞争条件的变量。如果消去其他变量（令其他变量为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），留下具有竞争条件的变量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1031875" y="3243263"/>
            <a:ext cx="7143750" cy="1130300"/>
            <a:chOff x="1285852" y="2833513"/>
            <a:chExt cx="7143800" cy="1130246"/>
          </a:xfrm>
        </p:grpSpPr>
        <p:graphicFrame>
          <p:nvGraphicFramePr>
            <p:cNvPr id="76811" name="Object 2"/>
            <p:cNvGraphicFramePr>
              <a:graphicFrameLocks noChangeAspect="1"/>
            </p:cNvGraphicFramePr>
            <p:nvPr/>
          </p:nvGraphicFramePr>
          <p:xfrm>
            <a:off x="3357554" y="2928934"/>
            <a:ext cx="144145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3" name="公式" r:id="rId3" imgW="561907" imgH="66601" progId="Equation.3">
                    <p:embed/>
                  </p:oleObj>
                </mc:Choice>
                <mc:Fallback>
                  <p:oleObj name="公式" r:id="rId3" imgW="561907" imgH="66601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554" y="2928934"/>
                          <a:ext cx="144145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矩形 7"/>
            <p:cNvSpPr>
              <a:spLocks noChangeArrowheads="1"/>
            </p:cNvSpPr>
            <p:nvPr/>
          </p:nvSpPr>
          <p:spPr bwMode="auto">
            <a:xfrm>
              <a:off x="1285852" y="2833513"/>
              <a:ext cx="7143800" cy="1130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①若函数出现</a:t>
              </a:r>
            </a:p>
            <a:p>
              <a:pPr indent="355600" algn="just">
                <a:lnSpc>
                  <a:spcPct val="150000"/>
                </a:lnSpc>
                <a:defRPr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产生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负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的尖峰脉冲的冒险现象，－－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“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0”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型冒险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</a:p>
          </p:txBody>
        </p:sp>
      </p:grpSp>
      <p:grpSp>
        <p:nvGrpSpPr>
          <p:cNvPr id="3" name="组合 12"/>
          <p:cNvGrpSpPr>
            <a:grpSpLocks/>
          </p:cNvGrpSpPr>
          <p:nvPr/>
        </p:nvGrpSpPr>
        <p:grpSpPr bwMode="auto">
          <a:xfrm>
            <a:off x="1000125" y="4800600"/>
            <a:ext cx="7429500" cy="1200150"/>
            <a:chOff x="1285852" y="4643446"/>
            <a:chExt cx="7429552" cy="1200272"/>
          </a:xfrm>
        </p:grpSpPr>
        <p:graphicFrame>
          <p:nvGraphicFramePr>
            <p:cNvPr id="76809" name="Object 3"/>
            <p:cNvGraphicFramePr>
              <a:graphicFrameLocks noChangeAspect="1"/>
            </p:cNvGraphicFramePr>
            <p:nvPr/>
          </p:nvGraphicFramePr>
          <p:xfrm>
            <a:off x="3357554" y="4714884"/>
            <a:ext cx="1337984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4" name="公式" r:id="rId5" imgW="504898" imgH="66601" progId="Equation.3">
                    <p:embed/>
                  </p:oleObj>
                </mc:Choice>
                <mc:Fallback>
                  <p:oleObj name="公式" r:id="rId5" imgW="504898" imgH="66601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554" y="4714884"/>
                          <a:ext cx="1337984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8" name="矩形 10"/>
            <p:cNvSpPr>
              <a:spLocks noChangeArrowheads="1"/>
            </p:cNvSpPr>
            <p:nvPr/>
          </p:nvSpPr>
          <p:spPr bwMode="auto">
            <a:xfrm>
              <a:off x="1285852" y="4643446"/>
              <a:ext cx="7429552" cy="1200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②若函数出现</a:t>
              </a:r>
            </a:p>
            <a:p>
              <a:pPr indent="355600" algn="just">
                <a:lnSpc>
                  <a:spcPct val="150000"/>
                </a:lnSpc>
                <a:defRPr/>
              </a:pP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产生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正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的尖峰脉冲的冒险现象， －－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“</a:t>
              </a:r>
              <a:r>
                <a:rPr kumimoji="1" lang="en-US" altLang="zh-CN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1”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型冒险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。</a:t>
              </a:r>
              <a:endParaRPr lang="zh-CN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6808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2357438" y="1076325"/>
          <a:ext cx="25781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公式" r:id="rId3" imgW="752574" imgH="85708" progId="Equation.3">
                  <p:embed/>
                </p:oleObj>
              </mc:Choice>
              <mc:Fallback>
                <p:oleObj name="公式" r:id="rId3" imgW="752574" imgH="8570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1076325"/>
                        <a:ext cx="25781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1042988" y="5232400"/>
          <a:ext cx="68865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name="公式" r:id="rId5" imgW="3305159" imgH="104815" progId="Equation.3">
                  <p:embed/>
                </p:oleObj>
              </mc:Choice>
              <mc:Fallback>
                <p:oleObj name="公式" r:id="rId5" imgW="3305159" imgH="10481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232400"/>
                        <a:ext cx="68865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16"/>
          <p:cNvSpPr txBox="1">
            <a:spLocks noChangeArrowheads="1"/>
          </p:cNvSpPr>
          <p:nvPr/>
        </p:nvSpPr>
        <p:spPr bwMode="auto">
          <a:xfrm>
            <a:off x="762000" y="428625"/>
            <a:ext cx="6596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：用代数识别法检查竞争冒险现象。</a:t>
            </a:r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957263" y="1916113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是具有竞争条件的变量。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928813" y="2571750"/>
          <a:ext cx="3027362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name="工作表" r:id="rId7" imgW="1543202" imgH="1162202" progId="Excel.Sheet.8">
                  <p:embed/>
                </p:oleObj>
              </mc:Choice>
              <mc:Fallback>
                <p:oleObj name="工作表" r:id="rId7" imgW="1543202" imgH="1162202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2571750"/>
                        <a:ext cx="3027362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1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2500313" y="1019175"/>
          <a:ext cx="30940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公式" r:id="rId3" imgW="1123814" imgH="85708" progId="Equation.3">
                  <p:embed/>
                </p:oleObj>
              </mc:Choice>
              <mc:Fallback>
                <p:oleObj name="公式" r:id="rId3" imgW="1123814" imgH="8570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1019175"/>
                        <a:ext cx="309403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1" name="Text Box 8"/>
          <p:cNvSpPr txBox="1">
            <a:spLocks noChangeArrowheads="1"/>
          </p:cNvSpPr>
          <p:nvPr/>
        </p:nvSpPr>
        <p:spPr bwMode="auto">
          <a:xfrm>
            <a:off x="568325" y="357188"/>
            <a:ext cx="7748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例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：用代数识别法判断电路是否存在冒险现象。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952500" y="1714500"/>
            <a:ext cx="6048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解：</a:t>
            </a:r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是具有竞争条件的变量。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116013" y="2492375"/>
          <a:ext cx="3027362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工作表" r:id="rId5" imgW="1543202" imgH="1162202" progId="Excel.Sheet.8">
                  <p:embed/>
                </p:oleObj>
              </mc:Choice>
              <mc:Fallback>
                <p:oleObj name="工作表" r:id="rId5" imgW="1543202" imgH="1162202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92375"/>
                        <a:ext cx="3027362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71500" y="5072063"/>
          <a:ext cx="39735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9" name="公式" r:id="rId7" imgW="1847747" imgH="333278" progId="Equation.3">
                  <p:embed/>
                </p:oleObj>
              </mc:Choice>
              <mc:Fallback>
                <p:oleObj name="公式" r:id="rId7" imgW="1847747" imgH="33327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5072063"/>
                        <a:ext cx="39735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943475" y="2495550"/>
          <a:ext cx="303847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工作表" r:id="rId9" imgW="1543202" imgH="1162202" progId="Excel.Sheet.8">
                  <p:embed/>
                </p:oleObj>
              </mc:Choice>
              <mc:Fallback>
                <p:oleObj name="工作表" r:id="rId9" imgW="1543202" imgH="1162202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495550"/>
                        <a:ext cx="3038475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4859338" y="5114925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变量</a:t>
            </a:r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400" b="1">
                <a:latin typeface="Times New Roman" pitchFamily="18" charset="0"/>
                <a:cs typeface="Times New Roman" pitchFamily="18" charset="0"/>
              </a:rPr>
              <a:t>不存在冒险现象。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1"/>
          <p:cNvSpPr>
            <a:spLocks noChangeArrowheads="1"/>
          </p:cNvSpPr>
          <p:nvPr/>
        </p:nvSpPr>
        <p:spPr bwMode="auto">
          <a:xfrm>
            <a:off x="214313" y="285750"/>
            <a:ext cx="85010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4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卡诺图法：</a:t>
            </a:r>
            <a:r>
              <a:rPr lang="zh-CN" altLang="en-US" sz="2400" b="1">
                <a:solidFill>
                  <a:srgbClr val="0000B0"/>
                </a:solidFill>
                <a:latin typeface="楷体_GB2312" pitchFamily="49" charset="-122"/>
                <a:ea typeface="楷体_GB2312" pitchFamily="49" charset="-122"/>
              </a:rPr>
              <a:t>作出函数卡诺图，并画出和函数表达式中各</a:t>
            </a:r>
            <a:r>
              <a:rPr lang="zh-CN" altLang="en-US" sz="2400" b="1">
                <a:solidFill>
                  <a:srgbClr val="0000B0"/>
                </a:solidFill>
                <a:ea typeface="楷体_GB2312" pitchFamily="49" charset="-122"/>
              </a:rPr>
              <a:t>“</a:t>
            </a:r>
            <a:r>
              <a:rPr lang="zh-CN" altLang="en-US" sz="2400" b="1">
                <a:solidFill>
                  <a:srgbClr val="0000B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400" b="1">
                <a:solidFill>
                  <a:srgbClr val="0000B0"/>
                </a:solidFill>
                <a:ea typeface="楷体_GB2312" pitchFamily="49" charset="-122"/>
              </a:rPr>
              <a:t>”</a:t>
            </a:r>
            <a:r>
              <a:rPr lang="zh-CN" altLang="en-US" sz="2400" b="1">
                <a:solidFill>
                  <a:srgbClr val="0000B0"/>
                </a:solidFill>
                <a:latin typeface="楷体_GB2312" pitchFamily="49" charset="-122"/>
                <a:ea typeface="楷体_GB2312" pitchFamily="49" charset="-122"/>
              </a:rPr>
              <a:t>项对应的卡诺圈。若卡诺圈之间存在</a:t>
            </a:r>
            <a:r>
              <a:rPr lang="zh-CN" altLang="en-US" sz="2400" b="1">
                <a:solidFill>
                  <a:srgbClr val="800000"/>
                </a:solidFill>
                <a:ea typeface="楷体_GB2312" pitchFamily="49" charset="-122"/>
              </a:rPr>
              <a:t>“</a:t>
            </a:r>
            <a:r>
              <a:rPr lang="zh-CN" altLang="en-US" sz="2400" b="1">
                <a:solidFill>
                  <a:srgbClr val="800000"/>
                </a:solidFill>
                <a:latin typeface="楷体_GB2312" pitchFamily="49" charset="-122"/>
                <a:ea typeface="楷体_GB2312" pitchFamily="49" charset="-122"/>
              </a:rPr>
              <a:t>相切</a:t>
            </a:r>
            <a:r>
              <a:rPr lang="zh-CN" altLang="en-US" sz="2400" b="1">
                <a:solidFill>
                  <a:srgbClr val="800000"/>
                </a:solidFill>
                <a:ea typeface="楷体_GB2312" pitchFamily="49" charset="-122"/>
              </a:rPr>
              <a:t>”</a:t>
            </a:r>
            <a:r>
              <a:rPr lang="zh-CN" altLang="en-US" sz="2400" b="1">
                <a:solidFill>
                  <a:srgbClr val="0000B0"/>
                </a:solidFill>
                <a:latin typeface="楷体_GB2312" pitchFamily="49" charset="-122"/>
                <a:ea typeface="楷体_GB2312" pitchFamily="49" charset="-122"/>
              </a:rPr>
              <a:t>关系，即两卡诺圈之间存在不被同一卡诺圈包含的相邻最小项，则该电路可能产生险象。</a:t>
            </a:r>
            <a:r>
              <a:rPr lang="zh-CN" altLang="en-US" sz="2400" b="1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81000" y="2057400"/>
            <a:ext cx="3308350" cy="2922588"/>
            <a:chOff x="240" y="1296"/>
            <a:chExt cx="2084" cy="1841"/>
          </a:xfrm>
        </p:grpSpPr>
        <p:pic>
          <p:nvPicPr>
            <p:cNvPr id="79880" name="Picture 11" descr="TU4-16"/>
            <p:cNvPicPr>
              <a:picLocks noChangeAspect="1" noChangeArrowheads="1"/>
            </p:cNvPicPr>
            <p:nvPr/>
          </p:nvPicPr>
          <p:blipFill>
            <a:blip r:embed="rId3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536"/>
              <a:ext cx="1776" cy="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881" name="Line 24"/>
            <p:cNvSpPr>
              <a:spLocks noChangeShapeType="1"/>
            </p:cNvSpPr>
            <p:nvPr/>
          </p:nvSpPr>
          <p:spPr bwMode="auto">
            <a:xfrm flipV="1">
              <a:off x="1728" y="1488"/>
              <a:ext cx="3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882" name="Text Box 25"/>
            <p:cNvSpPr txBox="1">
              <a:spLocks noChangeArrowheads="1"/>
            </p:cNvSpPr>
            <p:nvPr/>
          </p:nvSpPr>
          <p:spPr bwMode="auto">
            <a:xfrm>
              <a:off x="2112" y="12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79883" name="Line 26"/>
            <p:cNvSpPr>
              <a:spLocks noChangeShapeType="1"/>
            </p:cNvSpPr>
            <p:nvPr/>
          </p:nvSpPr>
          <p:spPr bwMode="auto">
            <a:xfrm flipH="1" flipV="1">
              <a:off x="432" y="2064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884" name="Text Box 27"/>
            <p:cNvSpPr txBox="1">
              <a:spLocks noChangeArrowheads="1"/>
            </p:cNvSpPr>
            <p:nvPr/>
          </p:nvSpPr>
          <p:spPr bwMode="auto">
            <a:xfrm>
              <a:off x="240" y="187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4129088" y="2057400"/>
            <a:ext cx="47863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       图中，卡诺圈 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1 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和卡诺圈 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2 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之间存在相邻最小项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m</a:t>
            </a:r>
            <a:r>
              <a:rPr lang="en-US" altLang="zh-CN" sz="2400" b="1" baseline="-25000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5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和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m</a:t>
            </a:r>
            <a:r>
              <a:rPr lang="en-US" altLang="zh-CN" sz="2400" b="1" baseline="-25000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13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，且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m</a:t>
            </a:r>
            <a:r>
              <a:rPr lang="en-US" altLang="zh-CN" sz="2400" b="1" baseline="-25000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5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和</a:t>
            </a:r>
            <a:r>
              <a:rPr lang="en-US" altLang="zh-CN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m</a:t>
            </a:r>
            <a:r>
              <a:rPr lang="en-US" altLang="zh-CN" sz="2400" b="1" baseline="-25000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13</a:t>
            </a:r>
            <a:r>
              <a:rPr lang="zh-CN" altLang="en-US" sz="2400" b="1">
                <a:solidFill>
                  <a:srgbClr val="0000B0"/>
                </a:solidFill>
                <a:latin typeface="华文宋体" pitchFamily="2" charset="-122"/>
                <a:ea typeface="华文宋体" pitchFamily="2" charset="-122"/>
              </a:rPr>
              <a:t>不被同一卡诺圈所包含，所以这两个卡诺圈“相切”。这说明相应电路可能产生险象。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95300" y="5181600"/>
            <a:ext cx="8420100" cy="1200150"/>
            <a:chOff x="312" y="3264"/>
            <a:chExt cx="5304" cy="756"/>
          </a:xfrm>
        </p:grpSpPr>
        <p:sp>
          <p:nvSpPr>
            <p:cNvPr id="79878" name="Text Box 12"/>
            <p:cNvSpPr txBox="1">
              <a:spLocks noChangeArrowheads="1"/>
            </p:cNvSpPr>
            <p:nvPr/>
          </p:nvSpPr>
          <p:spPr bwMode="auto">
            <a:xfrm>
              <a:off x="312" y="3264"/>
              <a:ext cx="530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</a:rPr>
                <a:t>        </a:t>
              </a:r>
              <a:r>
                <a:rPr lang="zh-CN" altLang="en-US" sz="2400" b="1">
                  <a:solidFill>
                    <a:srgbClr val="0000B0"/>
                  </a:solidFill>
                </a:rPr>
                <a:t>所得结论可用代数法进行验证，假定 </a:t>
              </a:r>
              <a:r>
                <a:rPr lang="en-US" altLang="zh-CN" sz="2400" b="1">
                  <a:solidFill>
                    <a:srgbClr val="0000B0"/>
                  </a:solidFill>
                </a:rPr>
                <a:t>B=D=1</a:t>
              </a:r>
              <a:r>
                <a:rPr lang="zh-CN" altLang="en-US" sz="2400" b="1">
                  <a:solidFill>
                    <a:srgbClr val="0000B0"/>
                  </a:solidFill>
                </a:rPr>
                <a:t>，</a:t>
              </a:r>
              <a:r>
                <a:rPr lang="en-US" altLang="zh-CN" sz="2400" b="1">
                  <a:solidFill>
                    <a:srgbClr val="0000B0"/>
                  </a:solidFill>
                </a:rPr>
                <a:t>C=0</a:t>
              </a:r>
              <a:r>
                <a:rPr lang="zh-CN" altLang="en-US" sz="2400" b="1">
                  <a:solidFill>
                    <a:srgbClr val="0000B0"/>
                  </a:solidFill>
                </a:rPr>
                <a:t>，代入函数表达式</a:t>
              </a:r>
              <a:r>
                <a:rPr lang="en-US" altLang="zh-CN" sz="2400" b="1">
                  <a:solidFill>
                    <a:srgbClr val="0000B0"/>
                  </a:solidFill>
                </a:rPr>
                <a:t>F</a:t>
              </a:r>
              <a:r>
                <a:rPr lang="zh-CN" altLang="en-US" sz="2400" b="1">
                  <a:solidFill>
                    <a:srgbClr val="0000B0"/>
                  </a:solidFill>
                </a:rPr>
                <a:t>之后可得               ，可见相应电路可能由于</a:t>
              </a:r>
              <a:r>
                <a:rPr lang="en-US" altLang="zh-CN" sz="2400" b="1">
                  <a:solidFill>
                    <a:srgbClr val="0000B0"/>
                  </a:solidFill>
                </a:rPr>
                <a:t>A</a:t>
              </a:r>
              <a:r>
                <a:rPr lang="zh-CN" altLang="en-US" sz="2400" b="1">
                  <a:solidFill>
                    <a:srgbClr val="0000B0"/>
                  </a:solidFill>
                </a:rPr>
                <a:t>的变化而产生险象。</a:t>
              </a:r>
            </a:p>
          </p:txBody>
        </p:sp>
        <p:graphicFrame>
          <p:nvGraphicFramePr>
            <p:cNvPr id="79879" name="Object 13"/>
            <p:cNvGraphicFramePr>
              <a:graphicFrameLocks noChangeAspect="1"/>
            </p:cNvGraphicFramePr>
            <p:nvPr/>
          </p:nvGraphicFramePr>
          <p:xfrm>
            <a:off x="2472" y="3508"/>
            <a:ext cx="7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85" name="Equation" r:id="rId4" imgW="1002865" imgH="342751" progId="Equation.3">
                    <p:embed/>
                  </p:oleObj>
                </mc:Choice>
                <mc:Fallback>
                  <p:oleObj name="Equation" r:id="rId4" imgW="1002865" imgH="342751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-10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3508"/>
                          <a:ext cx="7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041400" y="1428750"/>
            <a:ext cx="738822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毛刺很窄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因此常在输出端对地并接滤波电容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，或在本级输出端与下级输入端之间，串接一个积分电路，可将尖峰脉冲消除。但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的引入会使输出波形边沿变斜，故参数要选择合适，一般由实验确定。 </a:t>
            </a:r>
          </a:p>
        </p:txBody>
      </p:sp>
      <p:sp>
        <p:nvSpPr>
          <p:cNvPr id="80899" name="Text Box 6"/>
          <p:cNvSpPr txBox="1">
            <a:spLocks noChangeArrowheads="1"/>
          </p:cNvSpPr>
          <p:nvPr/>
        </p:nvSpPr>
        <p:spPr bwMode="auto">
          <a:xfrm>
            <a:off x="428625" y="357188"/>
            <a:ext cx="62468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三、竞争－冒险现象的消除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720725" y="1000125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接入滤波电容法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285875" y="3910013"/>
          <a:ext cx="6264275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VISIO" r:id="rId3" imgW="2407920" imgH="876300" progId="Visio.Drawing.4">
                  <p:embed/>
                </p:oleObj>
              </mc:Choice>
              <mc:Fallback>
                <p:oleObj name="VISIO" r:id="rId3" imgW="2407920" imgH="876300" progId="Visio.Drawing.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910013"/>
                        <a:ext cx="6264275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571500" y="714375"/>
            <a:ext cx="79248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宋体" pitchFamily="2" charset="-122"/>
              </a:rPr>
              <a:t>    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毛刺仅发生在输入信号变化的瞬间，因此在这段时间内先将门封锁，待电路进入稳态后，再加选通脉冲使输出门电路开门。这样可以抑制尖峰脉冲的输出。该方法简单易行，但选通信号的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作用时间和极性</a:t>
            </a:r>
            <a:r>
              <a:rPr kumimoji="1" lang="zh-CN" altLang="en-US" sz="2400" b="1">
                <a:solidFill>
                  <a:srgbClr val="000000"/>
                </a:solidFill>
                <a:latin typeface="宋体" pitchFamily="2" charset="-122"/>
              </a:rPr>
              <a:t>等一定要合适。</a:t>
            </a:r>
          </a:p>
        </p:txBody>
      </p:sp>
      <p:sp>
        <p:nvSpPr>
          <p:cNvPr id="81923" name="Rectangle 6"/>
          <p:cNvSpPr>
            <a:spLocks noChangeArrowheads="1"/>
          </p:cNvSpPr>
          <p:nvPr/>
        </p:nvSpPr>
        <p:spPr bwMode="auto">
          <a:xfrm>
            <a:off x="571500" y="214313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宋体" pitchFamily="2" charset="-122"/>
              </a:rPr>
              <a:t>2. </a:t>
            </a:r>
            <a:r>
              <a:rPr kumimoji="1" lang="zh-CN" altLang="en-US" sz="2400" b="1">
                <a:solidFill>
                  <a:srgbClr val="FF0000"/>
                </a:solidFill>
                <a:latin typeface="宋体" pitchFamily="2" charset="-122"/>
              </a:rPr>
              <a:t>引入选通脉冲法</a:t>
            </a:r>
          </a:p>
        </p:txBody>
      </p:sp>
      <p:grpSp>
        <p:nvGrpSpPr>
          <p:cNvPr id="2" name="组合 119"/>
          <p:cNvGrpSpPr>
            <a:grpSpLocks/>
          </p:cNvGrpSpPr>
          <p:nvPr/>
        </p:nvGrpSpPr>
        <p:grpSpPr bwMode="auto">
          <a:xfrm>
            <a:off x="601663" y="3071813"/>
            <a:ext cx="4246562" cy="3000375"/>
            <a:chOff x="714375" y="3071813"/>
            <a:chExt cx="4246563" cy="3000375"/>
          </a:xfrm>
        </p:grpSpPr>
        <p:grpSp>
          <p:nvGrpSpPr>
            <p:cNvPr id="81993" name="组合 194"/>
            <p:cNvGrpSpPr>
              <a:grpSpLocks/>
            </p:cNvGrpSpPr>
            <p:nvPr/>
          </p:nvGrpSpPr>
          <p:grpSpPr bwMode="auto">
            <a:xfrm>
              <a:off x="714375" y="3071813"/>
              <a:ext cx="4246563" cy="2368550"/>
              <a:chOff x="1285852" y="1071546"/>
              <a:chExt cx="4862456" cy="2576868"/>
            </a:xfrm>
          </p:grpSpPr>
          <p:grpSp>
            <p:nvGrpSpPr>
              <p:cNvPr id="82001" name="组合 50"/>
              <p:cNvGrpSpPr>
                <a:grpSpLocks/>
              </p:cNvGrpSpPr>
              <p:nvPr/>
            </p:nvGrpSpPr>
            <p:grpSpPr bwMode="auto">
              <a:xfrm>
                <a:off x="3954458" y="2071691"/>
                <a:ext cx="1214445" cy="571491"/>
                <a:chOff x="3786253" y="4572007"/>
                <a:chExt cx="1500238" cy="571504"/>
              </a:xfrm>
            </p:grpSpPr>
            <p:sp>
              <p:nvSpPr>
                <p:cNvPr id="233" name="弧形 232"/>
                <p:cNvSpPr/>
                <p:nvPr/>
              </p:nvSpPr>
              <p:spPr>
                <a:xfrm>
                  <a:off x="3786052" y="4571866"/>
                  <a:ext cx="1499998" cy="571691"/>
                </a:xfrm>
                <a:prstGeom prst="arc">
                  <a:avLst/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  <p:sp>
              <p:nvSpPr>
                <p:cNvPr id="234" name="弧形 233"/>
                <p:cNvSpPr/>
                <p:nvPr/>
              </p:nvSpPr>
              <p:spPr>
                <a:xfrm flipV="1">
                  <a:off x="3786052" y="4571866"/>
                  <a:ext cx="1499998" cy="571691"/>
                </a:xfrm>
                <a:prstGeom prst="arc">
                  <a:avLst/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  <p:sp>
              <p:nvSpPr>
                <p:cNvPr id="235" name="弧形 234"/>
                <p:cNvSpPr/>
                <p:nvPr/>
              </p:nvSpPr>
              <p:spPr>
                <a:xfrm>
                  <a:off x="4383357" y="4571866"/>
                  <a:ext cx="332335" cy="571691"/>
                </a:xfrm>
                <a:prstGeom prst="arc">
                  <a:avLst>
                    <a:gd name="adj1" fmla="val 16200000"/>
                    <a:gd name="adj2" fmla="val 5186173"/>
                  </a:avLst>
                </a:prstGeom>
                <a:solidFill>
                  <a:schemeClr val="bg1"/>
                </a:solidFill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i="1"/>
                </a:p>
              </p:txBody>
            </p:sp>
          </p:grpSp>
          <p:grpSp>
            <p:nvGrpSpPr>
              <p:cNvPr id="82002" name="组合 105"/>
              <p:cNvGrpSpPr>
                <a:grpSpLocks/>
              </p:cNvGrpSpPr>
              <p:nvPr/>
            </p:nvGrpSpPr>
            <p:grpSpPr bwMode="auto">
              <a:xfrm>
                <a:off x="3290893" y="1258731"/>
                <a:ext cx="923926" cy="442881"/>
                <a:chOff x="7559789" y="1986252"/>
                <a:chExt cx="923966" cy="442881"/>
              </a:xfrm>
            </p:grpSpPr>
            <p:cxnSp>
              <p:nvCxnSpPr>
                <p:cNvPr id="228" name="直接连接符 227"/>
                <p:cNvCxnSpPr/>
                <p:nvPr/>
              </p:nvCxnSpPr>
              <p:spPr>
                <a:xfrm>
                  <a:off x="8072341" y="2213576"/>
                  <a:ext cx="410827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/>
                <p:cNvCxnSpPr/>
                <p:nvPr/>
              </p:nvCxnSpPr>
              <p:spPr>
                <a:xfrm>
                  <a:off x="7559716" y="1985596"/>
                  <a:ext cx="356292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/>
                <p:cNvCxnSpPr/>
                <p:nvPr/>
              </p:nvCxnSpPr>
              <p:spPr>
                <a:xfrm>
                  <a:off x="7559716" y="2429466"/>
                  <a:ext cx="356292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/>
                <p:cNvCxnSpPr/>
                <p:nvPr/>
              </p:nvCxnSpPr>
              <p:spPr>
                <a:xfrm rot="5400000">
                  <a:off x="7338689" y="2206622"/>
                  <a:ext cx="443870" cy="1818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弧形 231"/>
                <p:cNvSpPr/>
                <p:nvPr/>
              </p:nvSpPr>
              <p:spPr>
                <a:xfrm>
                  <a:off x="7757859" y="1985596"/>
                  <a:ext cx="318118" cy="443870"/>
                </a:xfrm>
                <a:prstGeom prst="arc">
                  <a:avLst>
                    <a:gd name="adj1" fmla="val 16200000"/>
                    <a:gd name="adj2" fmla="val 5580297"/>
                  </a:avLst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98" name="直接连接符 3"/>
              <p:cNvCxnSpPr/>
              <p:nvPr/>
            </p:nvCxnSpPr>
            <p:spPr bwMode="auto">
              <a:xfrm>
                <a:off x="2858197" y="2429065"/>
                <a:ext cx="430805" cy="17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004" name="组合 131"/>
              <p:cNvGrpSpPr>
                <a:grpSpLocks/>
              </p:cNvGrpSpPr>
              <p:nvPr/>
            </p:nvGrpSpPr>
            <p:grpSpPr bwMode="auto">
              <a:xfrm>
                <a:off x="2357422" y="1954202"/>
                <a:ext cx="536574" cy="500063"/>
                <a:chOff x="3000453" y="4714982"/>
                <a:chExt cx="536598" cy="500027"/>
              </a:xfrm>
            </p:grpSpPr>
            <p:sp>
              <p:nvSpPr>
                <p:cNvPr id="226" name="等腰三角形 30"/>
                <p:cNvSpPr/>
                <p:nvPr/>
              </p:nvSpPr>
              <p:spPr>
                <a:xfrm rot="5400000">
                  <a:off x="2965437" y="4750798"/>
                  <a:ext cx="500830" cy="429006"/>
                </a:xfrm>
                <a:prstGeom prst="triangl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227" name="椭圆 31"/>
                <p:cNvSpPr/>
                <p:nvPr/>
              </p:nvSpPr>
              <p:spPr>
                <a:xfrm>
                  <a:off x="3430355" y="4904855"/>
                  <a:ext cx="107251" cy="108802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200" name="直接连接符 199"/>
              <p:cNvCxnSpPr/>
              <p:nvPr/>
            </p:nvCxnSpPr>
            <p:spPr bwMode="auto">
              <a:xfrm>
                <a:off x="1691208" y="1356521"/>
                <a:ext cx="1594159" cy="17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 bwMode="auto">
              <a:xfrm rot="10800000">
                <a:off x="1747558" y="2714040"/>
                <a:ext cx="1112457" cy="17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2071116" y="2204539"/>
                <a:ext cx="28720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 bwMode="auto">
              <a:xfrm rot="5400000" flipH="1" flipV="1">
                <a:off x="1643699" y="1785666"/>
                <a:ext cx="856653" cy="181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 bwMode="auto">
              <a:xfrm>
                <a:off x="2870922" y="2201085"/>
                <a:ext cx="394449" cy="172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 bwMode="auto">
              <a:xfrm>
                <a:off x="1753011" y="3487791"/>
                <a:ext cx="2499394" cy="172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 bwMode="auto">
              <a:xfrm>
                <a:off x="1691208" y="1572412"/>
                <a:ext cx="159415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012" name="组合 81"/>
              <p:cNvGrpSpPr>
                <a:grpSpLocks/>
              </p:cNvGrpSpPr>
              <p:nvPr/>
            </p:nvGrpSpPr>
            <p:grpSpPr bwMode="auto">
              <a:xfrm>
                <a:off x="4214810" y="1487476"/>
                <a:ext cx="432000" cy="657228"/>
                <a:chOff x="4214810" y="1487476"/>
                <a:chExt cx="432000" cy="657228"/>
              </a:xfrm>
            </p:grpSpPr>
            <p:cxnSp>
              <p:nvCxnSpPr>
                <p:cNvPr id="224" name="直接连接符 223"/>
                <p:cNvCxnSpPr/>
                <p:nvPr/>
              </p:nvCxnSpPr>
              <p:spPr bwMode="auto">
                <a:xfrm rot="5400000" flipH="1" flipV="1">
                  <a:off x="3887850" y="1814163"/>
                  <a:ext cx="654580" cy="181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 bwMode="auto">
                <a:xfrm>
                  <a:off x="4214232" y="2142362"/>
                  <a:ext cx="432622" cy="1727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直接连接符 207"/>
              <p:cNvCxnSpPr/>
              <p:nvPr/>
            </p:nvCxnSpPr>
            <p:spPr bwMode="auto">
              <a:xfrm>
                <a:off x="5181270" y="2358252"/>
                <a:ext cx="572589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 bwMode="auto">
              <a:xfrm rot="5400000" flipH="1" flipV="1">
                <a:off x="2715709" y="2571553"/>
                <a:ext cx="2849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椭圆 209"/>
              <p:cNvSpPr/>
              <p:nvPr/>
            </p:nvSpPr>
            <p:spPr bwMode="auto">
              <a:xfrm>
                <a:off x="2032943" y="1323706"/>
                <a:ext cx="72710" cy="725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82016" name="组合 106"/>
              <p:cNvGrpSpPr>
                <a:grpSpLocks/>
              </p:cNvGrpSpPr>
              <p:nvPr/>
            </p:nvGrpSpPr>
            <p:grpSpPr bwMode="auto">
              <a:xfrm>
                <a:off x="3278183" y="2114396"/>
                <a:ext cx="517525" cy="441293"/>
                <a:chOff x="7559061" y="1986995"/>
                <a:chExt cx="517548" cy="441293"/>
              </a:xfrm>
            </p:grpSpPr>
            <p:cxnSp>
              <p:nvCxnSpPr>
                <p:cNvPr id="220" name="直接连接符 219"/>
                <p:cNvCxnSpPr/>
                <p:nvPr/>
              </p:nvCxnSpPr>
              <p:spPr>
                <a:xfrm>
                  <a:off x="7558974" y="1987328"/>
                  <a:ext cx="359928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7558974" y="2427744"/>
                  <a:ext cx="359928" cy="0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 rot="5400000">
                  <a:off x="7339675" y="2206627"/>
                  <a:ext cx="440416" cy="1817"/>
                </a:xfrm>
                <a:prstGeom prst="line">
                  <a:avLst/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弧形 222"/>
                <p:cNvSpPr/>
                <p:nvPr/>
              </p:nvSpPr>
              <p:spPr>
                <a:xfrm>
                  <a:off x="7757116" y="1987328"/>
                  <a:ext cx="319936" cy="440416"/>
                </a:xfrm>
                <a:prstGeom prst="arc">
                  <a:avLst>
                    <a:gd name="adj1" fmla="val 16200000"/>
                    <a:gd name="adj2" fmla="val 5580297"/>
                  </a:avLst>
                </a:prstGeom>
                <a:ln w="25400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82017" name="矩形 124"/>
              <p:cNvSpPr>
                <a:spLocks noChangeArrowheads="1"/>
              </p:cNvSpPr>
              <p:nvPr/>
            </p:nvSpPr>
            <p:spPr bwMode="auto">
              <a:xfrm>
                <a:off x="1285852" y="107154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A</a:t>
                </a:r>
                <a:endParaRPr lang="zh-CN" altLang="en-US" sz="2000" i="1" baseline="-25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018" name="矩形 125"/>
              <p:cNvSpPr>
                <a:spLocks noChangeArrowheads="1"/>
              </p:cNvSpPr>
              <p:nvPr/>
            </p:nvSpPr>
            <p:spPr bwMode="auto">
              <a:xfrm>
                <a:off x="1285852" y="138581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zh-CN" altLang="en-US" sz="2000" i="1" baseline="-25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019" name="矩形 126"/>
              <p:cNvSpPr>
                <a:spLocks noChangeArrowheads="1"/>
              </p:cNvSpPr>
              <p:nvPr/>
            </p:nvSpPr>
            <p:spPr bwMode="auto">
              <a:xfrm>
                <a:off x="5740407" y="2117729"/>
                <a:ext cx="407901" cy="435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zh-CN" altLang="en-US" sz="2000" i="1" baseline="-250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2020" name="矩形 125"/>
              <p:cNvSpPr>
                <a:spLocks noChangeArrowheads="1"/>
              </p:cNvSpPr>
              <p:nvPr/>
            </p:nvSpPr>
            <p:spPr bwMode="auto">
              <a:xfrm>
                <a:off x="1358292" y="2500306"/>
                <a:ext cx="35618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latin typeface="Times New Roman" pitchFamily="18" charset="0"/>
                    <a:cs typeface="Times New Roman" pitchFamily="18" charset="0"/>
                  </a:rPr>
                  <a:t>C</a:t>
                </a:r>
                <a:endParaRPr lang="zh-CN" altLang="en-US" sz="2000" i="1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216" name="直接连接符 215"/>
              <p:cNvCxnSpPr/>
              <p:nvPr/>
            </p:nvCxnSpPr>
            <p:spPr bwMode="auto">
              <a:xfrm rot="10800000">
                <a:off x="3810693" y="2358252"/>
                <a:ext cx="90341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 bwMode="auto">
              <a:xfrm rot="16200000" flipH="1">
                <a:off x="3769039" y="3029240"/>
                <a:ext cx="941283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 bwMode="auto">
              <a:xfrm flipV="1">
                <a:off x="4239680" y="2556872"/>
                <a:ext cx="432622" cy="1727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024" name="矩形 125"/>
              <p:cNvSpPr>
                <a:spLocks noChangeArrowheads="1"/>
              </p:cNvSpPr>
              <p:nvPr/>
            </p:nvSpPr>
            <p:spPr bwMode="auto">
              <a:xfrm>
                <a:off x="1357290" y="3248304"/>
                <a:ext cx="3417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i="1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endParaRPr lang="zh-CN" altLang="en-US" sz="2000" i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1994" name="组合 235"/>
            <p:cNvGrpSpPr>
              <a:grpSpLocks/>
            </p:cNvGrpSpPr>
            <p:nvPr/>
          </p:nvGrpSpPr>
          <p:grpSpPr bwMode="auto">
            <a:xfrm>
              <a:off x="1151101" y="4844710"/>
              <a:ext cx="353519" cy="370802"/>
              <a:chOff x="1238251" y="4902197"/>
              <a:chExt cx="222250" cy="228600"/>
            </a:xfrm>
          </p:grpSpPr>
          <p:sp>
            <p:nvSpPr>
              <p:cNvPr id="81996" name="Line 96"/>
              <p:cNvSpPr>
                <a:spLocks noChangeShapeType="1"/>
              </p:cNvSpPr>
              <p:nvPr/>
            </p:nvSpPr>
            <p:spPr bwMode="auto">
              <a:xfrm flipV="1">
                <a:off x="1238251" y="5130797"/>
                <a:ext cx="55563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7" name="Line 97"/>
              <p:cNvSpPr>
                <a:spLocks noChangeShapeType="1"/>
              </p:cNvSpPr>
              <p:nvPr/>
            </p:nvSpPr>
            <p:spPr bwMode="auto">
              <a:xfrm flipV="1">
                <a:off x="1404938" y="5130797"/>
                <a:ext cx="55563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8" name="Line 98"/>
              <p:cNvSpPr>
                <a:spLocks noChangeShapeType="1"/>
              </p:cNvSpPr>
              <p:nvPr/>
            </p:nvSpPr>
            <p:spPr bwMode="auto">
              <a:xfrm>
                <a:off x="1293813" y="4902197"/>
                <a:ext cx="0" cy="22860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9" name="Line 99"/>
              <p:cNvSpPr>
                <a:spLocks noChangeShapeType="1"/>
              </p:cNvSpPr>
              <p:nvPr/>
            </p:nvSpPr>
            <p:spPr bwMode="auto">
              <a:xfrm>
                <a:off x="1404938" y="4902197"/>
                <a:ext cx="0" cy="22860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2000" name="Line 100"/>
              <p:cNvSpPr>
                <a:spLocks noChangeShapeType="1"/>
              </p:cNvSpPr>
              <p:nvPr/>
            </p:nvSpPr>
            <p:spPr bwMode="auto">
              <a:xfrm flipV="1">
                <a:off x="1293813" y="4902197"/>
                <a:ext cx="111125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81995" name="Object 14"/>
            <p:cNvGraphicFramePr>
              <a:graphicFrameLocks noChangeAspect="1"/>
            </p:cNvGraphicFramePr>
            <p:nvPr/>
          </p:nvGraphicFramePr>
          <p:xfrm>
            <a:off x="1285875" y="5622925"/>
            <a:ext cx="1874838" cy="449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1" name="公式" r:id="rId3" imgW="771395" imgH="85708" progId="Equation.3">
                    <p:embed/>
                  </p:oleObj>
                </mc:Choice>
                <mc:Fallback>
                  <p:oleObj name="公式" r:id="rId3" imgW="771395" imgH="85708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75" y="5622925"/>
                          <a:ext cx="1874838" cy="449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178"/>
          <p:cNvGrpSpPr>
            <a:grpSpLocks/>
          </p:cNvGrpSpPr>
          <p:nvPr/>
        </p:nvGrpSpPr>
        <p:grpSpPr bwMode="auto">
          <a:xfrm>
            <a:off x="5387975" y="3000375"/>
            <a:ext cx="3184525" cy="3214688"/>
            <a:chOff x="5388039" y="3000372"/>
            <a:chExt cx="3184489" cy="3214691"/>
          </a:xfrm>
        </p:grpSpPr>
        <p:sp>
          <p:nvSpPr>
            <p:cNvPr id="81927" name="矩形 125"/>
            <p:cNvSpPr>
              <a:spLocks noChangeArrowheads="1"/>
            </p:cNvSpPr>
            <p:nvPr/>
          </p:nvSpPr>
          <p:spPr bwMode="auto">
            <a:xfrm>
              <a:off x="5416575" y="5847399"/>
              <a:ext cx="298433" cy="367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endParaRPr lang="zh-CN" altLang="en-US" sz="2000" i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1928" name="组合 310"/>
            <p:cNvGrpSpPr>
              <a:grpSpLocks/>
            </p:cNvGrpSpPr>
            <p:nvPr/>
          </p:nvGrpSpPr>
          <p:grpSpPr bwMode="auto">
            <a:xfrm>
              <a:off x="5744268" y="5796362"/>
              <a:ext cx="2695847" cy="347262"/>
              <a:chOff x="5857000" y="5796396"/>
              <a:chExt cx="2695836" cy="347267"/>
            </a:xfrm>
          </p:grpSpPr>
          <p:sp>
            <p:nvSpPr>
              <p:cNvPr id="81988" name="Line 96"/>
              <p:cNvSpPr>
                <a:spLocks noChangeShapeType="1"/>
              </p:cNvSpPr>
              <p:nvPr/>
            </p:nvSpPr>
            <p:spPr bwMode="auto">
              <a:xfrm flipV="1">
                <a:off x="5857000" y="6143663"/>
                <a:ext cx="1367994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89" name="Line 97"/>
              <p:cNvSpPr>
                <a:spLocks noChangeShapeType="1"/>
              </p:cNvSpPr>
              <p:nvPr/>
            </p:nvSpPr>
            <p:spPr bwMode="auto">
              <a:xfrm flipV="1">
                <a:off x="7436844" y="6143663"/>
                <a:ext cx="1115992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0" name="Line 98"/>
              <p:cNvSpPr>
                <a:spLocks noChangeShapeType="1"/>
              </p:cNvSpPr>
              <p:nvPr/>
            </p:nvSpPr>
            <p:spPr bwMode="auto">
              <a:xfrm flipV="1">
                <a:off x="7215219" y="5796396"/>
                <a:ext cx="0" cy="347248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1" name="Line 100"/>
              <p:cNvSpPr>
                <a:spLocks noChangeShapeType="1"/>
              </p:cNvSpPr>
              <p:nvPr/>
            </p:nvSpPr>
            <p:spPr bwMode="auto">
              <a:xfrm>
                <a:off x="7202517" y="5799171"/>
                <a:ext cx="251998" cy="0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1992" name="Line 99"/>
              <p:cNvSpPr>
                <a:spLocks noChangeShapeType="1"/>
              </p:cNvSpPr>
              <p:nvPr/>
            </p:nvSpPr>
            <p:spPr bwMode="auto">
              <a:xfrm flipV="1">
                <a:off x="7442231" y="5796397"/>
                <a:ext cx="0" cy="347247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1929" name="Group 110"/>
            <p:cNvGrpSpPr>
              <a:grpSpLocks/>
            </p:cNvGrpSpPr>
            <p:nvPr/>
          </p:nvGrpSpPr>
          <p:grpSpPr bwMode="auto">
            <a:xfrm>
              <a:off x="5473764" y="3000372"/>
              <a:ext cx="3049588" cy="938212"/>
              <a:chOff x="3009" y="663"/>
              <a:chExt cx="1921" cy="591"/>
            </a:xfrm>
          </p:grpSpPr>
          <p:sp>
            <p:nvSpPr>
              <p:cNvPr id="81959" name="Line 92"/>
              <p:cNvSpPr>
                <a:spLocks noChangeShapeType="1"/>
              </p:cNvSpPr>
              <p:nvPr/>
            </p:nvSpPr>
            <p:spPr bwMode="auto">
              <a:xfrm>
                <a:off x="4052" y="859"/>
                <a:ext cx="1" cy="27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1960" name="Group 109"/>
              <p:cNvGrpSpPr>
                <a:grpSpLocks/>
              </p:cNvGrpSpPr>
              <p:nvPr/>
            </p:nvGrpSpPr>
            <p:grpSpPr bwMode="auto">
              <a:xfrm>
                <a:off x="3009" y="663"/>
                <a:ext cx="1921" cy="591"/>
                <a:chOff x="3009" y="663"/>
                <a:chExt cx="1921" cy="591"/>
              </a:xfrm>
            </p:grpSpPr>
            <p:sp>
              <p:nvSpPr>
                <p:cNvPr id="81961" name="Line 34"/>
                <p:cNvSpPr>
                  <a:spLocks noChangeShapeType="1"/>
                </p:cNvSpPr>
                <p:nvPr/>
              </p:nvSpPr>
              <p:spPr bwMode="auto">
                <a:xfrm>
                  <a:off x="3463" y="673"/>
                  <a:ext cx="1" cy="342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2" name="Line 35"/>
                <p:cNvSpPr>
                  <a:spLocks noChangeShapeType="1"/>
                </p:cNvSpPr>
                <p:nvPr/>
              </p:nvSpPr>
              <p:spPr bwMode="auto">
                <a:xfrm>
                  <a:off x="3174" y="859"/>
                  <a:ext cx="197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371" y="673"/>
                  <a:ext cx="1" cy="18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4" name="Line 37"/>
                <p:cNvSpPr>
                  <a:spLocks noChangeShapeType="1"/>
                </p:cNvSpPr>
                <p:nvPr/>
              </p:nvSpPr>
              <p:spPr bwMode="auto">
                <a:xfrm>
                  <a:off x="3371" y="673"/>
                  <a:ext cx="578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5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949" y="673"/>
                  <a:ext cx="1" cy="18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6" name="Line 39"/>
                <p:cNvSpPr>
                  <a:spLocks noChangeShapeType="1"/>
                </p:cNvSpPr>
                <p:nvPr/>
              </p:nvSpPr>
              <p:spPr bwMode="auto">
                <a:xfrm>
                  <a:off x="3949" y="859"/>
                  <a:ext cx="588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4537" y="673"/>
                  <a:ext cx="1" cy="18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8" name="Line 41"/>
                <p:cNvSpPr>
                  <a:spLocks noChangeShapeType="1"/>
                </p:cNvSpPr>
                <p:nvPr/>
              </p:nvSpPr>
              <p:spPr bwMode="auto">
                <a:xfrm>
                  <a:off x="4537" y="673"/>
                  <a:ext cx="393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69" name="Line 42"/>
                <p:cNvSpPr>
                  <a:spLocks noChangeShapeType="1"/>
                </p:cNvSpPr>
                <p:nvPr/>
              </p:nvSpPr>
              <p:spPr bwMode="auto">
                <a:xfrm>
                  <a:off x="3174" y="1056"/>
                  <a:ext cx="289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0" name="Line 43"/>
                <p:cNvSpPr>
                  <a:spLocks noChangeShapeType="1"/>
                </p:cNvSpPr>
                <p:nvPr/>
              </p:nvSpPr>
              <p:spPr bwMode="auto">
                <a:xfrm>
                  <a:off x="3463" y="1056"/>
                  <a:ext cx="1" cy="197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1" name="Line 44"/>
                <p:cNvSpPr>
                  <a:spLocks noChangeShapeType="1"/>
                </p:cNvSpPr>
                <p:nvPr/>
              </p:nvSpPr>
              <p:spPr bwMode="auto">
                <a:xfrm>
                  <a:off x="3463" y="1253"/>
                  <a:ext cx="589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2" name="Line 45"/>
                <p:cNvSpPr>
                  <a:spLocks noChangeShapeType="1"/>
                </p:cNvSpPr>
                <p:nvPr/>
              </p:nvSpPr>
              <p:spPr bwMode="auto">
                <a:xfrm>
                  <a:off x="4052" y="1056"/>
                  <a:ext cx="1" cy="197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3" name="Line 46"/>
                <p:cNvSpPr>
                  <a:spLocks noChangeShapeType="1"/>
                </p:cNvSpPr>
                <p:nvPr/>
              </p:nvSpPr>
              <p:spPr bwMode="auto">
                <a:xfrm>
                  <a:off x="4052" y="1056"/>
                  <a:ext cx="588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4" name="Line 47"/>
                <p:cNvSpPr>
                  <a:spLocks noChangeShapeType="1"/>
                </p:cNvSpPr>
                <p:nvPr/>
              </p:nvSpPr>
              <p:spPr bwMode="auto">
                <a:xfrm>
                  <a:off x="4640" y="1056"/>
                  <a:ext cx="1" cy="197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5" name="Line 48"/>
                <p:cNvSpPr>
                  <a:spLocks noChangeShapeType="1"/>
                </p:cNvSpPr>
                <p:nvPr/>
              </p:nvSpPr>
              <p:spPr bwMode="auto">
                <a:xfrm>
                  <a:off x="4640" y="1253"/>
                  <a:ext cx="290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6" name="Line 64"/>
                <p:cNvSpPr>
                  <a:spLocks noChangeShapeType="1"/>
                </p:cNvSpPr>
                <p:nvPr/>
              </p:nvSpPr>
              <p:spPr bwMode="auto">
                <a:xfrm>
                  <a:off x="3226" y="766"/>
                  <a:ext cx="93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7" name="Freeform 65"/>
                <p:cNvSpPr>
                  <a:spLocks/>
                </p:cNvSpPr>
                <p:nvPr/>
              </p:nvSpPr>
              <p:spPr bwMode="auto">
                <a:xfrm>
                  <a:off x="3309" y="735"/>
                  <a:ext cx="62" cy="62"/>
                </a:xfrm>
                <a:custGeom>
                  <a:avLst/>
                  <a:gdLst>
                    <a:gd name="T0" fmla="*/ 0 w 62"/>
                    <a:gd name="T1" fmla="*/ 0 h 62"/>
                    <a:gd name="T2" fmla="*/ 62 w 62"/>
                    <a:gd name="T3" fmla="*/ 31 h 62"/>
                    <a:gd name="T4" fmla="*/ 0 w 62"/>
                    <a:gd name="T5" fmla="*/ 62 h 62"/>
                    <a:gd name="T6" fmla="*/ 0 w 62"/>
                    <a:gd name="T7" fmla="*/ 0 h 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2"/>
                    <a:gd name="T13" fmla="*/ 0 h 62"/>
                    <a:gd name="T14" fmla="*/ 62 w 62"/>
                    <a:gd name="T15" fmla="*/ 62 h 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2" h="62">
                      <a:moveTo>
                        <a:pt x="0" y="0"/>
                      </a:moveTo>
                      <a:lnTo>
                        <a:pt x="62" y="31"/>
                      </a:lnTo>
                      <a:lnTo>
                        <a:pt x="0" y="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3515" y="766"/>
                  <a:ext cx="93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79" name="Freeform 67"/>
                <p:cNvSpPr>
                  <a:spLocks/>
                </p:cNvSpPr>
                <p:nvPr/>
              </p:nvSpPr>
              <p:spPr bwMode="auto">
                <a:xfrm>
                  <a:off x="3463" y="735"/>
                  <a:ext cx="62" cy="62"/>
                </a:xfrm>
                <a:custGeom>
                  <a:avLst/>
                  <a:gdLst>
                    <a:gd name="T0" fmla="*/ 62 w 62"/>
                    <a:gd name="T1" fmla="*/ 0 h 62"/>
                    <a:gd name="T2" fmla="*/ 0 w 62"/>
                    <a:gd name="T3" fmla="*/ 31 h 62"/>
                    <a:gd name="T4" fmla="*/ 62 w 62"/>
                    <a:gd name="T5" fmla="*/ 62 h 62"/>
                    <a:gd name="T6" fmla="*/ 62 w 62"/>
                    <a:gd name="T7" fmla="*/ 0 h 6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2"/>
                    <a:gd name="T13" fmla="*/ 0 h 62"/>
                    <a:gd name="T14" fmla="*/ 62 w 62"/>
                    <a:gd name="T15" fmla="*/ 62 h 6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2" h="62">
                      <a:moveTo>
                        <a:pt x="62" y="0"/>
                      </a:moveTo>
                      <a:lnTo>
                        <a:pt x="0" y="31"/>
                      </a:lnTo>
                      <a:lnTo>
                        <a:pt x="62" y="62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1980" name="Rectangle 71"/>
                <p:cNvSpPr>
                  <a:spLocks noChangeArrowheads="1"/>
                </p:cNvSpPr>
                <p:nvPr/>
              </p:nvSpPr>
              <p:spPr bwMode="auto">
                <a:xfrm>
                  <a:off x="3017" y="684"/>
                  <a:ext cx="84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A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81981" name="Group 100"/>
                <p:cNvGrpSpPr>
                  <a:grpSpLocks/>
                </p:cNvGrpSpPr>
                <p:nvPr/>
              </p:nvGrpSpPr>
              <p:grpSpPr bwMode="auto">
                <a:xfrm>
                  <a:off x="3009" y="981"/>
                  <a:ext cx="84" cy="165"/>
                  <a:chOff x="3081" y="1077"/>
                  <a:chExt cx="84" cy="165"/>
                </a:xfrm>
              </p:grpSpPr>
              <p:sp>
                <p:nvSpPr>
                  <p:cNvPr id="8198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3081" y="1077"/>
                    <a:ext cx="84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charset="0"/>
                        <a:ea typeface="宋体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700" i="1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rPr>
                      <a:t>A</a:t>
                    </a:r>
                    <a:endParaRPr lang="en-US" altLang="zh-CN" sz="160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81987" name="Line 7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02" y="1087"/>
                    <a:ext cx="52" cy="1"/>
                  </a:xfrm>
                  <a:prstGeom prst="line">
                    <a:avLst/>
                  </a:prstGeom>
                  <a:no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1982" name="Rectangle 80"/>
                <p:cNvSpPr>
                  <a:spLocks noChangeArrowheads="1"/>
                </p:cNvSpPr>
                <p:nvPr/>
              </p:nvSpPr>
              <p:spPr bwMode="auto">
                <a:xfrm>
                  <a:off x="3639" y="663"/>
                  <a:ext cx="3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t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1983" name="Rectangle 81"/>
                <p:cNvSpPr>
                  <a:spLocks noChangeArrowheads="1"/>
                </p:cNvSpPr>
                <p:nvPr/>
              </p:nvSpPr>
              <p:spPr bwMode="auto">
                <a:xfrm>
                  <a:off x="3680" y="724"/>
                  <a:ext cx="4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p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1984" name="Rectangle 82"/>
                <p:cNvSpPr>
                  <a:spLocks noChangeArrowheads="1"/>
                </p:cNvSpPr>
                <p:nvPr/>
              </p:nvSpPr>
              <p:spPr bwMode="auto">
                <a:xfrm>
                  <a:off x="3732" y="724"/>
                  <a:ext cx="4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d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1985" name="Line 93"/>
                <p:cNvSpPr>
                  <a:spLocks noChangeShapeType="1"/>
                </p:cNvSpPr>
                <p:nvPr/>
              </p:nvSpPr>
              <p:spPr bwMode="auto">
                <a:xfrm>
                  <a:off x="4537" y="859"/>
                  <a:ext cx="1" cy="197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1930" name="组合 149"/>
            <p:cNvGrpSpPr>
              <a:grpSpLocks/>
            </p:cNvGrpSpPr>
            <p:nvPr/>
          </p:nvGrpSpPr>
          <p:grpSpPr bwMode="auto">
            <a:xfrm>
              <a:off x="5388039" y="4097334"/>
              <a:ext cx="3184489" cy="1550988"/>
              <a:chOff x="5137150" y="2149475"/>
              <a:chExt cx="3184489" cy="1550988"/>
            </a:xfrm>
          </p:grpSpPr>
          <p:sp>
            <p:nvSpPr>
              <p:cNvPr id="81931" name="Line 49"/>
              <p:cNvSpPr>
                <a:spLocks noChangeShapeType="1"/>
              </p:cNvSpPr>
              <p:nvPr/>
            </p:nvSpPr>
            <p:spPr bwMode="auto">
              <a:xfrm>
                <a:off x="5475288" y="2743200"/>
                <a:ext cx="611188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2" name="Line 50"/>
              <p:cNvSpPr>
                <a:spLocks noChangeShapeType="1"/>
              </p:cNvSpPr>
              <p:nvPr/>
            </p:nvSpPr>
            <p:spPr bwMode="auto">
              <a:xfrm>
                <a:off x="6091238" y="2743200"/>
                <a:ext cx="1588" cy="3127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3" name="Line 51"/>
              <p:cNvSpPr>
                <a:spLocks noChangeShapeType="1"/>
              </p:cNvSpPr>
              <p:nvPr/>
            </p:nvSpPr>
            <p:spPr bwMode="auto">
              <a:xfrm>
                <a:off x="6091238" y="3055938"/>
                <a:ext cx="935038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4" name="Line 52"/>
              <p:cNvSpPr>
                <a:spLocks noChangeShapeType="1"/>
              </p:cNvSpPr>
              <p:nvPr/>
            </p:nvSpPr>
            <p:spPr bwMode="auto">
              <a:xfrm>
                <a:off x="7026275" y="2743200"/>
                <a:ext cx="1588" cy="3127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5" name="Line 53"/>
              <p:cNvSpPr>
                <a:spLocks noChangeShapeType="1"/>
              </p:cNvSpPr>
              <p:nvPr/>
            </p:nvSpPr>
            <p:spPr bwMode="auto">
              <a:xfrm>
                <a:off x="7026275" y="2743200"/>
                <a:ext cx="933450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6" name="Line 54"/>
              <p:cNvSpPr>
                <a:spLocks noChangeShapeType="1"/>
              </p:cNvSpPr>
              <p:nvPr/>
            </p:nvSpPr>
            <p:spPr bwMode="auto">
              <a:xfrm>
                <a:off x="7959725" y="2743200"/>
                <a:ext cx="1588" cy="3127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7" name="Line 55"/>
              <p:cNvSpPr>
                <a:spLocks noChangeShapeType="1"/>
              </p:cNvSpPr>
              <p:nvPr/>
            </p:nvSpPr>
            <p:spPr bwMode="auto">
              <a:xfrm>
                <a:off x="7959725" y="3055938"/>
                <a:ext cx="360363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8" name="Line 56"/>
              <p:cNvSpPr>
                <a:spLocks noChangeShapeType="1"/>
              </p:cNvSpPr>
              <p:nvPr/>
            </p:nvSpPr>
            <p:spPr bwMode="auto">
              <a:xfrm>
                <a:off x="5486400" y="2516188"/>
                <a:ext cx="468313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39" name="Line 57"/>
              <p:cNvSpPr>
                <a:spLocks noChangeShapeType="1"/>
              </p:cNvSpPr>
              <p:nvPr/>
            </p:nvSpPr>
            <p:spPr bwMode="auto">
              <a:xfrm flipV="1">
                <a:off x="5954713" y="2205038"/>
                <a:ext cx="1588" cy="31115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0" name="Line 58"/>
              <p:cNvSpPr>
                <a:spLocks noChangeShapeType="1"/>
              </p:cNvSpPr>
              <p:nvPr/>
            </p:nvSpPr>
            <p:spPr bwMode="auto">
              <a:xfrm>
                <a:off x="5954713" y="2205038"/>
                <a:ext cx="917575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1" name="Line 59"/>
              <p:cNvSpPr>
                <a:spLocks noChangeShapeType="1"/>
              </p:cNvSpPr>
              <p:nvPr/>
            </p:nvSpPr>
            <p:spPr bwMode="auto">
              <a:xfrm flipV="1">
                <a:off x="6872288" y="2205038"/>
                <a:ext cx="1588" cy="31115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2" name="Line 60"/>
              <p:cNvSpPr>
                <a:spLocks noChangeShapeType="1"/>
              </p:cNvSpPr>
              <p:nvPr/>
            </p:nvSpPr>
            <p:spPr bwMode="auto">
              <a:xfrm>
                <a:off x="6872288" y="2516188"/>
                <a:ext cx="933450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3" name="Line 61"/>
              <p:cNvSpPr>
                <a:spLocks noChangeShapeType="1"/>
              </p:cNvSpPr>
              <p:nvPr/>
            </p:nvSpPr>
            <p:spPr bwMode="auto">
              <a:xfrm flipV="1">
                <a:off x="7805738" y="2205038"/>
                <a:ext cx="1588" cy="311150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4" name="Line 62"/>
              <p:cNvSpPr>
                <a:spLocks noChangeShapeType="1"/>
              </p:cNvSpPr>
              <p:nvPr/>
            </p:nvSpPr>
            <p:spPr bwMode="auto">
              <a:xfrm>
                <a:off x="7805738" y="2205038"/>
                <a:ext cx="503238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45" name="Rectangle 63"/>
              <p:cNvSpPr>
                <a:spLocks noChangeArrowheads="1"/>
              </p:cNvSpPr>
              <p:nvPr/>
            </p:nvSpPr>
            <p:spPr bwMode="auto">
              <a:xfrm>
                <a:off x="6858016" y="3386138"/>
                <a:ext cx="163513" cy="312738"/>
              </a:xfrm>
              <a:prstGeom prst="rect">
                <a:avLst/>
              </a:prstGeom>
              <a:pattFill prst="ltUpDiag">
                <a:fgClr>
                  <a:srgbClr val="000000"/>
                </a:fgClr>
                <a:bgClr>
                  <a:srgbClr val="FFFFFF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946" name="Rectangle 74"/>
              <p:cNvSpPr>
                <a:spLocks noChangeArrowheads="1"/>
              </p:cNvSpPr>
              <p:nvPr/>
            </p:nvSpPr>
            <p:spPr bwMode="auto">
              <a:xfrm>
                <a:off x="5137150" y="2149475"/>
                <a:ext cx="266700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AB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81947" name="Group 101"/>
              <p:cNvGrpSpPr>
                <a:grpSpLocks/>
              </p:cNvGrpSpPr>
              <p:nvPr/>
            </p:nvGrpSpPr>
            <p:grpSpPr bwMode="auto">
              <a:xfrm>
                <a:off x="5140325" y="2636838"/>
                <a:ext cx="279400" cy="261938"/>
                <a:chOff x="3061" y="1761"/>
                <a:chExt cx="176" cy="165"/>
              </a:xfrm>
            </p:grpSpPr>
            <p:sp>
              <p:nvSpPr>
                <p:cNvPr id="81957" name="Rectangle 76"/>
                <p:cNvSpPr>
                  <a:spLocks noChangeArrowheads="1"/>
                </p:cNvSpPr>
                <p:nvPr/>
              </p:nvSpPr>
              <p:spPr bwMode="auto">
                <a:xfrm>
                  <a:off x="3061" y="1761"/>
                  <a:ext cx="176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0" i="1">
                      <a:solidFill>
                        <a:srgbClr val="000000"/>
                      </a:solidFill>
                      <a:latin typeface="Times New Roman" pitchFamily="18" charset="0"/>
                      <a:cs typeface="Times New Roman" pitchFamily="18" charset="0"/>
                    </a:rPr>
                    <a:t>AC</a:t>
                  </a:r>
                  <a:endParaRPr lang="en-US" altLang="zh-CN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1958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3081" y="1771"/>
                  <a:ext cx="62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1948" name="Rectangle 79"/>
              <p:cNvSpPr>
                <a:spLocks noChangeArrowheads="1"/>
              </p:cNvSpPr>
              <p:nvPr/>
            </p:nvSpPr>
            <p:spPr bwMode="auto">
              <a:xfrm>
                <a:off x="5208588" y="3189288"/>
                <a:ext cx="133350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700" i="1">
                    <a:solidFill>
                      <a:srgbClr val="000000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endParaRPr lang="en-US" altLang="zh-CN" sz="16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1949" name="Line 86"/>
              <p:cNvSpPr>
                <a:spLocks noChangeShapeType="1"/>
              </p:cNvSpPr>
              <p:nvPr/>
            </p:nvSpPr>
            <p:spPr bwMode="auto">
              <a:xfrm>
                <a:off x="5484813" y="3386138"/>
                <a:ext cx="1368000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0" name="Line 87"/>
              <p:cNvSpPr>
                <a:spLocks noChangeShapeType="1"/>
              </p:cNvSpPr>
              <p:nvPr/>
            </p:nvSpPr>
            <p:spPr bwMode="auto">
              <a:xfrm flipV="1">
                <a:off x="6858016" y="3386138"/>
                <a:ext cx="1588" cy="3127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1" name="Line 88"/>
              <p:cNvSpPr>
                <a:spLocks noChangeShapeType="1"/>
              </p:cNvSpPr>
              <p:nvPr/>
            </p:nvSpPr>
            <p:spPr bwMode="auto">
              <a:xfrm flipV="1">
                <a:off x="7021529" y="3386138"/>
                <a:ext cx="1588" cy="3127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2" name="Line 89"/>
              <p:cNvSpPr>
                <a:spLocks noChangeShapeType="1"/>
              </p:cNvSpPr>
              <p:nvPr/>
            </p:nvSpPr>
            <p:spPr bwMode="auto">
              <a:xfrm flipH="1">
                <a:off x="6858016" y="3698875"/>
                <a:ext cx="163513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3" name="Line 90"/>
              <p:cNvSpPr>
                <a:spLocks noChangeShapeType="1"/>
              </p:cNvSpPr>
              <p:nvPr/>
            </p:nvSpPr>
            <p:spPr bwMode="auto">
              <a:xfrm>
                <a:off x="7025639" y="3386138"/>
                <a:ext cx="1296000" cy="158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4" name="Line 91"/>
              <p:cNvSpPr>
                <a:spLocks noChangeShapeType="1"/>
              </p:cNvSpPr>
              <p:nvPr/>
            </p:nvSpPr>
            <p:spPr bwMode="auto">
              <a:xfrm>
                <a:off x="5954713" y="2479675"/>
                <a:ext cx="1588" cy="54133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5" name="Line 94"/>
              <p:cNvSpPr>
                <a:spLocks noChangeShapeType="1"/>
              </p:cNvSpPr>
              <p:nvPr/>
            </p:nvSpPr>
            <p:spPr bwMode="auto">
              <a:xfrm>
                <a:off x="6858016" y="2500306"/>
                <a:ext cx="1588" cy="90000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56" name="Line 94"/>
              <p:cNvSpPr>
                <a:spLocks noChangeShapeType="1"/>
              </p:cNvSpPr>
              <p:nvPr/>
            </p:nvSpPr>
            <p:spPr bwMode="auto">
              <a:xfrm>
                <a:off x="7030152" y="2500306"/>
                <a:ext cx="1588" cy="900000"/>
              </a:xfrm>
              <a:prstGeom prst="line">
                <a:avLst/>
              </a:prstGeom>
              <a:noFill/>
              <a:ln w="15875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81926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9913" y="857250"/>
            <a:ext cx="7461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只要在其卡诺图上两卡诺圈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相切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处加一个卡诺圈，即增加了一个</a:t>
            </a:r>
            <a:r>
              <a:rPr kumimoji="1" lang="zh-CN" altLang="en-US" sz="24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冗余项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，就可消除逻辑冒险。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36588" y="5000625"/>
          <a:ext cx="3251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8" name="公式" r:id="rId3" imgW="1247652" imgH="85708" progId="Equation.3">
                  <p:embed/>
                </p:oleObj>
              </mc:Choice>
              <mc:Fallback>
                <p:oleObj name="公式" r:id="rId3" imgW="1247652" imgH="85708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8" y="5000625"/>
                        <a:ext cx="3251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Rectangle 8"/>
          <p:cNvSpPr>
            <a:spLocks noChangeArrowheads="1"/>
          </p:cNvSpPr>
          <p:nvPr/>
        </p:nvSpPr>
        <p:spPr bwMode="auto">
          <a:xfrm>
            <a:off x="357188" y="285750"/>
            <a:ext cx="568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修改逻辑设计法－－增加冗余项</a:t>
            </a:r>
          </a:p>
        </p:txBody>
      </p:sp>
      <p:grpSp>
        <p:nvGrpSpPr>
          <p:cNvPr id="4" name="组合 82"/>
          <p:cNvGrpSpPr>
            <a:grpSpLocks/>
          </p:cNvGrpSpPr>
          <p:nvPr/>
        </p:nvGrpSpPr>
        <p:grpSpPr bwMode="auto">
          <a:xfrm>
            <a:off x="619125" y="2857500"/>
            <a:ext cx="3097213" cy="1944688"/>
            <a:chOff x="660370" y="2857500"/>
            <a:chExt cx="3097213" cy="1944688"/>
          </a:xfrm>
        </p:grpSpPr>
        <p:sp>
          <p:nvSpPr>
            <p:cNvPr id="83005" name="Text Box 10"/>
            <p:cNvSpPr txBox="1">
              <a:spLocks noChangeArrowheads="1"/>
            </p:cNvSpPr>
            <p:nvPr/>
          </p:nvSpPr>
          <p:spPr bwMode="auto">
            <a:xfrm>
              <a:off x="838170" y="3341688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kumimoji="1" lang="en-US" altLang="zh-CN" sz="36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83006" name="Group 11"/>
            <p:cNvGrpSpPr>
              <a:grpSpLocks/>
            </p:cNvGrpSpPr>
            <p:nvPr/>
          </p:nvGrpSpPr>
          <p:grpSpPr bwMode="auto">
            <a:xfrm>
              <a:off x="1014383" y="3354388"/>
              <a:ext cx="2743200" cy="1447800"/>
              <a:chOff x="336" y="2976"/>
              <a:chExt cx="1728" cy="912"/>
            </a:xfrm>
          </p:grpSpPr>
          <p:sp>
            <p:nvSpPr>
              <p:cNvPr id="83021" name="Line 12"/>
              <p:cNvSpPr>
                <a:spLocks noChangeShapeType="1"/>
              </p:cNvSpPr>
              <p:nvPr/>
            </p:nvSpPr>
            <p:spPr bwMode="auto">
              <a:xfrm>
                <a:off x="528" y="3552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3022" name="Group 13"/>
              <p:cNvGrpSpPr>
                <a:grpSpLocks/>
              </p:cNvGrpSpPr>
              <p:nvPr/>
            </p:nvGrpSpPr>
            <p:grpSpPr bwMode="auto">
              <a:xfrm>
                <a:off x="336" y="2976"/>
                <a:ext cx="1728" cy="912"/>
                <a:chOff x="336" y="2976"/>
                <a:chExt cx="1728" cy="912"/>
              </a:xfrm>
            </p:grpSpPr>
            <p:sp>
              <p:nvSpPr>
                <p:cNvPr id="83023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" y="3216"/>
                  <a:ext cx="1536" cy="6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16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3024" name="Line 15"/>
                <p:cNvSpPr>
                  <a:spLocks noChangeShapeType="1"/>
                </p:cNvSpPr>
                <p:nvPr/>
              </p:nvSpPr>
              <p:spPr bwMode="auto">
                <a:xfrm>
                  <a:off x="912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025" name="Line 16"/>
                <p:cNvSpPr>
                  <a:spLocks noChangeShapeType="1"/>
                </p:cNvSpPr>
                <p:nvPr/>
              </p:nvSpPr>
              <p:spPr bwMode="auto">
                <a:xfrm>
                  <a:off x="1296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026" name="Line 17"/>
                <p:cNvSpPr>
                  <a:spLocks noChangeShapeType="1"/>
                </p:cNvSpPr>
                <p:nvPr/>
              </p:nvSpPr>
              <p:spPr bwMode="auto">
                <a:xfrm>
                  <a:off x="1680" y="3216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3027" name="Line 18"/>
                <p:cNvSpPr>
                  <a:spLocks noChangeShapeType="1"/>
                </p:cNvSpPr>
                <p:nvPr/>
              </p:nvSpPr>
              <p:spPr bwMode="auto">
                <a:xfrm>
                  <a:off x="336" y="2976"/>
                  <a:ext cx="192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3007" name="Text Box 19"/>
            <p:cNvSpPr txBox="1">
              <a:spLocks noChangeArrowheads="1"/>
            </p:cNvSpPr>
            <p:nvPr/>
          </p:nvSpPr>
          <p:spPr bwMode="auto">
            <a:xfrm>
              <a:off x="1014383" y="3125788"/>
              <a:ext cx="608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BC</a:t>
              </a:r>
              <a:endParaRPr kumimoji="1" lang="en-US" altLang="zh-CN" sz="36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08" name="Text Box 20"/>
            <p:cNvSpPr txBox="1">
              <a:spLocks noChangeArrowheads="1"/>
            </p:cNvSpPr>
            <p:nvPr/>
          </p:nvSpPr>
          <p:spPr bwMode="auto">
            <a:xfrm>
              <a:off x="928658" y="37480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09" name="Text Box 21"/>
            <p:cNvSpPr txBox="1">
              <a:spLocks noChangeArrowheads="1"/>
            </p:cNvSpPr>
            <p:nvPr/>
          </p:nvSpPr>
          <p:spPr bwMode="auto">
            <a:xfrm>
              <a:off x="938183" y="4268788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0" name="Text Box 22"/>
            <p:cNvSpPr txBox="1">
              <a:spLocks noChangeArrowheads="1"/>
            </p:cNvSpPr>
            <p:nvPr/>
          </p:nvSpPr>
          <p:spPr bwMode="auto">
            <a:xfrm>
              <a:off x="1376333" y="33543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00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1" name="Text Box 23"/>
            <p:cNvSpPr txBox="1">
              <a:spLocks noChangeArrowheads="1"/>
            </p:cNvSpPr>
            <p:nvPr/>
          </p:nvSpPr>
          <p:spPr bwMode="auto">
            <a:xfrm>
              <a:off x="1985933" y="33543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01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2" name="Text Box 24"/>
            <p:cNvSpPr txBox="1">
              <a:spLocks noChangeArrowheads="1"/>
            </p:cNvSpPr>
            <p:nvPr/>
          </p:nvSpPr>
          <p:spPr bwMode="auto">
            <a:xfrm>
              <a:off x="2595533" y="33543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11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3" name="Text Box 25"/>
            <p:cNvSpPr txBox="1">
              <a:spLocks noChangeArrowheads="1"/>
            </p:cNvSpPr>
            <p:nvPr/>
          </p:nvSpPr>
          <p:spPr bwMode="auto">
            <a:xfrm>
              <a:off x="3205133" y="3354388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chemeClr val="tx2"/>
                  </a:solidFill>
                  <a:latin typeface="Times New Roman" pitchFamily="18" charset="0"/>
                  <a:cs typeface="Times New Roman" pitchFamily="18" charset="0"/>
                </a:rPr>
                <a:t>10</a:t>
              </a:r>
              <a:endParaRPr kumimoji="1" lang="en-US" altLang="zh-CN" sz="36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4" name="Text Box 26"/>
            <p:cNvSpPr txBox="1">
              <a:spLocks noChangeArrowheads="1"/>
            </p:cNvSpPr>
            <p:nvPr/>
          </p:nvSpPr>
          <p:spPr bwMode="auto">
            <a:xfrm>
              <a:off x="660370" y="2857500"/>
              <a:ext cx="5048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altLang="zh-CN" sz="2400" b="1" i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5" name="Text Box 27"/>
            <p:cNvSpPr txBox="1">
              <a:spLocks noChangeArrowheads="1"/>
            </p:cNvSpPr>
            <p:nvPr/>
          </p:nvSpPr>
          <p:spPr bwMode="auto">
            <a:xfrm>
              <a:off x="2085945" y="37941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6" name="Text Box 28"/>
            <p:cNvSpPr txBox="1">
              <a:spLocks noChangeArrowheads="1"/>
            </p:cNvSpPr>
            <p:nvPr/>
          </p:nvSpPr>
          <p:spPr bwMode="auto">
            <a:xfrm>
              <a:off x="2641570" y="3794125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7" name="Text Box 29"/>
            <p:cNvSpPr txBox="1">
              <a:spLocks noChangeArrowheads="1"/>
            </p:cNvSpPr>
            <p:nvPr/>
          </p:nvSpPr>
          <p:spPr bwMode="auto">
            <a:xfrm>
              <a:off x="2627283" y="4316413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8" name="Text Box 30"/>
            <p:cNvSpPr txBox="1">
              <a:spLocks noChangeArrowheads="1"/>
            </p:cNvSpPr>
            <p:nvPr/>
          </p:nvSpPr>
          <p:spPr bwMode="auto">
            <a:xfrm>
              <a:off x="3276570" y="4330700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kumimoji="1" lang="en-US" altLang="zh-CN" sz="36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19" name="AutoShape 31"/>
            <p:cNvSpPr>
              <a:spLocks noChangeArrowheads="1"/>
            </p:cNvSpPr>
            <p:nvPr/>
          </p:nvSpPr>
          <p:spPr bwMode="auto">
            <a:xfrm>
              <a:off x="2028795" y="3794125"/>
              <a:ext cx="1079500" cy="431800"/>
            </a:xfrm>
            <a:prstGeom prst="flowChartAlternateProcess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020" name="AutoShape 32"/>
            <p:cNvSpPr>
              <a:spLocks noChangeArrowheads="1"/>
            </p:cNvSpPr>
            <p:nvPr/>
          </p:nvSpPr>
          <p:spPr bwMode="auto">
            <a:xfrm>
              <a:off x="2605058" y="4327525"/>
              <a:ext cx="1079500" cy="431800"/>
            </a:xfrm>
            <a:prstGeom prst="flowChartAlternateProcess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977900" y="2143125"/>
          <a:ext cx="21367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9" name="公式" r:id="rId5" imgW="714386" imgH="85708" progId="Equation.3">
                  <p:embed/>
                </p:oleObj>
              </mc:Choice>
              <mc:Fallback>
                <p:oleObj name="公式" r:id="rId5" imgW="714386" imgH="8570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143125"/>
                        <a:ext cx="21367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30"/>
          <p:cNvGrpSpPr>
            <a:grpSpLocks/>
          </p:cNvGrpSpPr>
          <p:nvPr/>
        </p:nvGrpSpPr>
        <p:grpSpPr bwMode="auto">
          <a:xfrm>
            <a:off x="4043363" y="2500313"/>
            <a:ext cx="4845050" cy="2357437"/>
            <a:chOff x="1285875" y="1071563"/>
            <a:chExt cx="4844375" cy="2357261"/>
          </a:xfrm>
        </p:grpSpPr>
        <p:cxnSp>
          <p:nvCxnSpPr>
            <p:cNvPr id="32" name="直接连接符 31"/>
            <p:cNvCxnSpPr/>
            <p:nvPr/>
          </p:nvCxnSpPr>
          <p:spPr bwMode="auto">
            <a:xfrm rot="5400000">
              <a:off x="1000109" y="2428774"/>
              <a:ext cx="1714372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 bwMode="auto">
            <a:xfrm>
              <a:off x="1690631" y="1571588"/>
              <a:ext cx="1595216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 bwMode="auto">
            <a:xfrm>
              <a:off x="1823962" y="1533491"/>
              <a:ext cx="71428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2819186" y="2681168"/>
              <a:ext cx="71427" cy="71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2959" name="组合 118"/>
            <p:cNvGrpSpPr>
              <a:grpSpLocks/>
            </p:cNvGrpSpPr>
            <p:nvPr/>
          </p:nvGrpSpPr>
          <p:grpSpPr bwMode="auto">
            <a:xfrm>
              <a:off x="3286124" y="2985943"/>
              <a:ext cx="923926" cy="442881"/>
              <a:chOff x="7559782" y="1986118"/>
              <a:chExt cx="923966" cy="442881"/>
            </a:xfrm>
          </p:grpSpPr>
          <p:cxnSp>
            <p:nvCxnSpPr>
              <p:cNvPr id="77" name="直接连接符 76"/>
              <p:cNvCxnSpPr/>
              <p:nvPr/>
            </p:nvCxnSpPr>
            <p:spPr>
              <a:xfrm>
                <a:off x="8072217" y="2213115"/>
                <a:ext cx="411123" cy="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7559504" y="1986120"/>
                <a:ext cx="35715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7559504" y="2428999"/>
                <a:ext cx="357153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5400000">
                <a:off x="7338858" y="2206766"/>
                <a:ext cx="442879" cy="1587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弧形 80"/>
              <p:cNvSpPr/>
              <p:nvPr/>
            </p:nvSpPr>
            <p:spPr>
              <a:xfrm>
                <a:off x="7757922" y="1986120"/>
                <a:ext cx="317469" cy="442879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grpSp>
          <p:nvGrpSpPr>
            <p:cNvPr id="82960" name="组合 50"/>
            <p:cNvGrpSpPr>
              <a:grpSpLocks/>
            </p:cNvGrpSpPr>
            <p:nvPr/>
          </p:nvGrpSpPr>
          <p:grpSpPr bwMode="auto">
            <a:xfrm>
              <a:off x="3954463" y="2071688"/>
              <a:ext cx="1214437" cy="571500"/>
              <a:chOff x="3786253" y="4572007"/>
              <a:chExt cx="1500238" cy="571504"/>
            </a:xfrm>
          </p:grpSpPr>
          <p:sp>
            <p:nvSpPr>
              <p:cNvPr id="74" name="弧形 73"/>
              <p:cNvSpPr/>
              <p:nvPr/>
            </p:nvSpPr>
            <p:spPr>
              <a:xfrm>
                <a:off x="3785792" y="4571932"/>
                <a:ext cx="1500030" cy="571461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75" name="弧形 74"/>
              <p:cNvSpPr/>
              <p:nvPr/>
            </p:nvSpPr>
            <p:spPr>
              <a:xfrm flipV="1">
                <a:off x="3785792" y="4571932"/>
                <a:ext cx="1500030" cy="571461"/>
              </a:xfrm>
              <a:prstGeom prst="arc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  <p:sp>
            <p:nvSpPr>
              <p:cNvPr id="76" name="弧形 75"/>
              <p:cNvSpPr/>
              <p:nvPr/>
            </p:nvSpPr>
            <p:spPr>
              <a:xfrm>
                <a:off x="4381883" y="4571932"/>
                <a:ext cx="333340" cy="571461"/>
              </a:xfrm>
              <a:prstGeom prst="arc">
                <a:avLst>
                  <a:gd name="adj1" fmla="val 16200000"/>
                  <a:gd name="adj2" fmla="val 5186173"/>
                </a:avLst>
              </a:prstGeom>
              <a:solidFill>
                <a:schemeClr val="bg1"/>
              </a:solidFill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i="1"/>
              </a:p>
            </p:txBody>
          </p:sp>
        </p:grpSp>
        <p:grpSp>
          <p:nvGrpSpPr>
            <p:cNvPr id="82961" name="组合 105"/>
            <p:cNvGrpSpPr>
              <a:grpSpLocks/>
            </p:cNvGrpSpPr>
            <p:nvPr/>
          </p:nvGrpSpPr>
          <p:grpSpPr bwMode="auto">
            <a:xfrm>
              <a:off x="3290896" y="1258748"/>
              <a:ext cx="923926" cy="442882"/>
              <a:chOff x="7559789" y="1986251"/>
              <a:chExt cx="923966" cy="442882"/>
            </a:xfrm>
          </p:grpSpPr>
          <p:cxnSp>
            <p:nvCxnSpPr>
              <p:cNvPr id="69" name="直接连接符 68"/>
              <p:cNvCxnSpPr/>
              <p:nvPr/>
            </p:nvCxnSpPr>
            <p:spPr>
              <a:xfrm>
                <a:off x="8072215" y="2213372"/>
                <a:ext cx="41112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7559501" y="1986377"/>
                <a:ext cx="357154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559501" y="2429256"/>
                <a:ext cx="357154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5400000">
                <a:off x="7338855" y="2207023"/>
                <a:ext cx="442879" cy="1588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弧形 72"/>
              <p:cNvSpPr/>
              <p:nvPr/>
            </p:nvSpPr>
            <p:spPr>
              <a:xfrm>
                <a:off x="7757920" y="1986377"/>
                <a:ext cx="317469" cy="442879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39" name="直接连接符 38"/>
            <p:cNvCxnSpPr/>
            <p:nvPr/>
          </p:nvCxnSpPr>
          <p:spPr bwMode="auto">
            <a:xfrm>
              <a:off x="2857281" y="2428774"/>
              <a:ext cx="43174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963" name="组合 131"/>
            <p:cNvGrpSpPr>
              <a:grpSpLocks/>
            </p:cNvGrpSpPr>
            <p:nvPr/>
          </p:nvGrpSpPr>
          <p:grpSpPr bwMode="auto">
            <a:xfrm>
              <a:off x="2357439" y="1954212"/>
              <a:ext cx="536574" cy="500062"/>
              <a:chOff x="3000454" y="4714981"/>
              <a:chExt cx="536597" cy="500027"/>
            </a:xfrm>
          </p:grpSpPr>
          <p:sp>
            <p:nvSpPr>
              <p:cNvPr id="67" name="等腰三角形 30"/>
              <p:cNvSpPr/>
              <p:nvPr/>
            </p:nvSpPr>
            <p:spPr>
              <a:xfrm rot="5400000">
                <a:off x="2964600" y="4750619"/>
                <a:ext cx="499990" cy="428583"/>
              </a:xfrm>
              <a:prstGeom prst="triangl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8" name="椭圆 31"/>
              <p:cNvSpPr/>
              <p:nvPr/>
            </p:nvSpPr>
            <p:spPr>
              <a:xfrm>
                <a:off x="3428886" y="4905389"/>
                <a:ext cx="107940" cy="107934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41" name="直接连接符 6"/>
            <p:cNvCxnSpPr/>
            <p:nvPr/>
          </p:nvCxnSpPr>
          <p:spPr bwMode="auto">
            <a:xfrm>
              <a:off x="1690631" y="1357292"/>
              <a:ext cx="1595216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 bwMode="auto">
            <a:xfrm rot="10800000">
              <a:off x="1747773" y="2714502"/>
              <a:ext cx="1112683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 flipV="1">
              <a:off x="2071578" y="2203365"/>
              <a:ext cx="28571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 bwMode="auto">
            <a:xfrm rot="5400000" flipH="1" flipV="1">
              <a:off x="1642192" y="1785091"/>
              <a:ext cx="857186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 bwMode="auto">
            <a:xfrm>
              <a:off x="2869979" y="2201779"/>
              <a:ext cx="395232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969" name="组合 81"/>
            <p:cNvGrpSpPr>
              <a:grpSpLocks/>
            </p:cNvGrpSpPr>
            <p:nvPr/>
          </p:nvGrpSpPr>
          <p:grpSpPr bwMode="auto">
            <a:xfrm>
              <a:off x="4214110" y="1487488"/>
              <a:ext cx="431728" cy="657225"/>
              <a:chOff x="4214810" y="1487476"/>
              <a:chExt cx="432000" cy="657228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 rot="5400000" flipH="1" flipV="1">
                <a:off x="3888102" y="1814447"/>
                <a:ext cx="655591" cy="15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20"/>
              <p:cNvCxnSpPr/>
              <p:nvPr/>
            </p:nvCxnSpPr>
            <p:spPr bwMode="auto">
              <a:xfrm>
                <a:off x="4215104" y="2143036"/>
                <a:ext cx="432012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/>
            <p:cNvCxnSpPr/>
            <p:nvPr/>
          </p:nvCxnSpPr>
          <p:spPr bwMode="auto">
            <a:xfrm>
              <a:off x="5181057" y="2357342"/>
              <a:ext cx="57142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 bwMode="auto">
            <a:xfrm rot="5400000" flipH="1" flipV="1">
              <a:off x="2715211" y="2570844"/>
              <a:ext cx="285729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 bwMode="auto">
            <a:xfrm>
              <a:off x="2033483" y="1323956"/>
              <a:ext cx="71428" cy="714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82973" name="组合 106"/>
            <p:cNvGrpSpPr>
              <a:grpSpLocks/>
            </p:cNvGrpSpPr>
            <p:nvPr/>
          </p:nvGrpSpPr>
          <p:grpSpPr bwMode="auto">
            <a:xfrm>
              <a:off x="3278188" y="2114406"/>
              <a:ext cx="517525" cy="441293"/>
              <a:chOff x="7559061" y="1986995"/>
              <a:chExt cx="517548" cy="441293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7558782" y="1987061"/>
                <a:ext cx="358741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558782" y="2428353"/>
                <a:ext cx="358741" cy="0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rot="5400000">
                <a:off x="7338929" y="2206914"/>
                <a:ext cx="441292" cy="1588"/>
              </a:xfrm>
              <a:prstGeom prst="line">
                <a:avLst/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弧形 63"/>
              <p:cNvSpPr/>
              <p:nvPr/>
            </p:nvSpPr>
            <p:spPr>
              <a:xfrm>
                <a:off x="7757201" y="1987061"/>
                <a:ext cx="319057" cy="441292"/>
              </a:xfrm>
              <a:prstGeom prst="arc">
                <a:avLst>
                  <a:gd name="adj1" fmla="val 16200000"/>
                  <a:gd name="adj2" fmla="val 5580297"/>
                </a:avLst>
              </a:prstGeom>
              <a:ln w="254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82974" name="矩形 124"/>
            <p:cNvSpPr>
              <a:spLocks noChangeArrowheads="1"/>
            </p:cNvSpPr>
            <p:nvPr/>
          </p:nvSpPr>
          <p:spPr bwMode="auto">
            <a:xfrm>
              <a:off x="1285875" y="1071563"/>
              <a:ext cx="355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CN" altLang="en-US" sz="20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75" name="矩形 125"/>
            <p:cNvSpPr>
              <a:spLocks noChangeArrowheads="1"/>
            </p:cNvSpPr>
            <p:nvPr/>
          </p:nvSpPr>
          <p:spPr bwMode="auto">
            <a:xfrm>
              <a:off x="1285875" y="1385888"/>
              <a:ext cx="355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itchFamily="18" charset="0"/>
                  <a:cs typeface="Times New Roman" pitchFamily="18" charset="0"/>
                </a:rPr>
                <a:t>B</a:t>
              </a:r>
              <a:endParaRPr lang="zh-CN" altLang="en-US" sz="20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76" name="矩形 126"/>
            <p:cNvSpPr>
              <a:spLocks noChangeArrowheads="1"/>
            </p:cNvSpPr>
            <p:nvPr/>
          </p:nvSpPr>
          <p:spPr bwMode="auto">
            <a:xfrm>
              <a:off x="5740400" y="211772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>
                  <a:latin typeface="Times New Roman" pitchFamily="18" charset="0"/>
                  <a:cs typeface="Times New Roman" pitchFamily="18" charset="0"/>
                </a:rPr>
                <a:t>F</a:t>
              </a:r>
              <a:endParaRPr lang="zh-CN" altLang="en-US" sz="2400" i="1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977" name="矩形 125"/>
            <p:cNvSpPr>
              <a:spLocks noChangeArrowheads="1"/>
            </p:cNvSpPr>
            <p:nvPr/>
          </p:nvSpPr>
          <p:spPr bwMode="auto">
            <a:xfrm>
              <a:off x="1358900" y="2500313"/>
              <a:ext cx="355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i="1">
                  <a:latin typeface="Times New Roman" pitchFamily="18" charset="0"/>
                  <a:cs typeface="Times New Roman" pitchFamily="18" charset="0"/>
                </a:rPr>
                <a:t>C</a:t>
              </a:r>
              <a:endParaRPr lang="zh-CN" altLang="en-US" sz="2000" i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5" name="直接连接符 7"/>
            <p:cNvCxnSpPr/>
            <p:nvPr/>
          </p:nvCxnSpPr>
          <p:spPr bwMode="auto">
            <a:xfrm rot="10800000">
              <a:off x="3811235" y="2357342"/>
              <a:ext cx="903162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>
              <a:off x="1857295" y="3284373"/>
              <a:ext cx="1428551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 rot="5400000">
              <a:off x="2679494" y="2892289"/>
              <a:ext cx="357161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 bwMode="auto">
            <a:xfrm flipV="1">
              <a:off x="4201706" y="2570051"/>
              <a:ext cx="468248" cy="1587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 bwMode="auto">
            <a:xfrm>
              <a:off x="2857281" y="3070076"/>
              <a:ext cx="428565" cy="1588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 bwMode="auto">
            <a:xfrm rot="5400000">
              <a:off x="3892959" y="2893083"/>
              <a:ext cx="642890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943" name="Object 31"/>
          <p:cNvGraphicFramePr>
            <a:graphicFrameLocks noChangeAspect="1"/>
          </p:cNvGraphicFramePr>
          <p:nvPr/>
        </p:nvGraphicFramePr>
        <p:xfrm>
          <a:off x="958850" y="5643563"/>
          <a:ext cx="40846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0" name="公式" r:id="rId7" imgW="1733456" imgH="323725" progId="Equation.3">
                  <p:embed/>
                </p:oleObj>
              </mc:Choice>
              <mc:Fallback>
                <p:oleObj name="公式" r:id="rId7" imgW="1733456" imgH="323725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5643563"/>
                        <a:ext cx="408463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AutoShape 34"/>
          <p:cNvSpPr>
            <a:spLocks noChangeArrowheads="1"/>
          </p:cNvSpPr>
          <p:nvPr/>
        </p:nvSpPr>
        <p:spPr bwMode="auto">
          <a:xfrm>
            <a:off x="2563813" y="3721100"/>
            <a:ext cx="431800" cy="1081088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54" name="矩形 1"/>
          <p:cNvSpPr>
            <a:spLocks noChangeArrowheads="1"/>
          </p:cNvSpPr>
          <p:nvPr/>
        </p:nvSpPr>
        <p:spPr bwMode="auto">
          <a:xfrm>
            <a:off x="5437188" y="61913"/>
            <a:ext cx="3609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§4.5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组合逻辑电路的竞争和冒险 </a:t>
            </a:r>
            <a:endParaRPr lang="zh-CN" altLang="en-US" sz="1800">
              <a:solidFill>
                <a:srgbClr val="FF0066"/>
              </a:solidFill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"/>
          <p:cNvSpPr>
            <a:spLocks noChangeArrowheads="1"/>
          </p:cNvSpPr>
          <p:nvPr/>
        </p:nvSpPr>
        <p:spPr bwMode="auto">
          <a:xfrm>
            <a:off x="214313" y="71438"/>
            <a:ext cx="3586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2.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组合逻辑电路设计举例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grpSp>
        <p:nvGrpSpPr>
          <p:cNvPr id="2" name="组合 30"/>
          <p:cNvGrpSpPr>
            <a:grpSpLocks/>
          </p:cNvGrpSpPr>
          <p:nvPr/>
        </p:nvGrpSpPr>
        <p:grpSpPr bwMode="auto">
          <a:xfrm>
            <a:off x="357188" y="500063"/>
            <a:ext cx="8286750" cy="1571625"/>
            <a:chOff x="357188" y="500042"/>
            <a:chExt cx="8286778" cy="1571636"/>
          </a:xfrm>
        </p:grpSpPr>
        <p:sp>
          <p:nvSpPr>
            <p:cNvPr id="19469" name="矩形 2"/>
            <p:cNvSpPr>
              <a:spLocks noChangeArrowheads="1"/>
            </p:cNvSpPr>
            <p:nvPr/>
          </p:nvSpPr>
          <p:spPr bwMode="auto">
            <a:xfrm>
              <a:off x="357188" y="500042"/>
              <a:ext cx="11874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itchFamily="2" charset="2"/>
                <a:buChar char="n"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例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1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  <a:cs typeface="Times New Roman" pitchFamily="18" charset="0"/>
                </a:rPr>
                <a:t>：</a:t>
              </a:r>
              <a:endParaRPr lang="zh-CN" altLang="en-US" sz="24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endParaRPr>
            </a:p>
          </p:txBody>
        </p:sp>
        <p:sp>
          <p:nvSpPr>
            <p:cNvPr id="19470" name="矩形 3"/>
            <p:cNvSpPr>
              <a:spLocks noChangeArrowheads="1"/>
            </p:cNvSpPr>
            <p:nvPr/>
          </p:nvSpPr>
          <p:spPr bwMode="auto">
            <a:xfrm>
              <a:off x="1285852" y="502018"/>
              <a:ext cx="7358114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用与非门设计一个举重裁判表决电路。设举重比赛有</a:t>
              </a:r>
              <a:r>
                <a:rPr lang="en-US" altLang="zh-CN" sz="2400" b="1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zh-CN" altLang="en-US" sz="2400" b="1">
                  <a:latin typeface="Times New Roman" pitchFamily="18" charset="0"/>
                  <a:cs typeface="Times New Roman" pitchFamily="18" charset="0"/>
                </a:rPr>
                <a:t>个裁判，一个主裁判和两个副裁判。只有当两个或两个以上裁判判明成功，并且其中有一个为主裁判时，表明成功的灯才亮。</a:t>
              </a:r>
            </a:p>
          </p:txBody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25475" y="2109788"/>
            <a:ext cx="80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解：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71563" y="2143125"/>
            <a:ext cx="2428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）逻辑抽象         </a:t>
            </a:r>
            <a:endParaRPr kumimoji="1" lang="en-US" altLang="zh-CN" sz="24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28813" y="2571750"/>
            <a:ext cx="6786562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输入变量：</a:t>
            </a:r>
            <a:r>
              <a:rPr lang="en-US" altLang="zh-CN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为主裁判，</a:t>
            </a:r>
            <a:r>
              <a:rPr lang="en-US" altLang="zh-CN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和</a:t>
            </a:r>
            <a:r>
              <a:rPr lang="en-US" altLang="zh-CN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zh-CN" altLang="en-US" sz="24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为副裁判；</a:t>
            </a:r>
            <a:endParaRPr lang="en-US" altLang="zh-CN" sz="24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                    </a:t>
            </a:r>
            <a:r>
              <a:rPr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“1”---</a:t>
            </a:r>
            <a:r>
              <a:rPr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成功；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“0”---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失败。</a:t>
            </a:r>
            <a:endParaRPr lang="en-US" altLang="zh-CN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输出变量：指示灯</a:t>
            </a:r>
            <a:r>
              <a:rPr lang="en-US" altLang="zh-CN" sz="24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en-US" altLang="zh-CN" sz="2400" b="1" dirty="0">
              <a:solidFill>
                <a:srgbClr val="7030A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“1”---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灯亮；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“0”---</a:t>
            </a:r>
            <a:r>
              <a:rPr lang="zh-CN" altLang="en-US" sz="2400" b="1" dirty="0">
                <a:latin typeface="Times New Roman" pitchFamily="18" charset="0"/>
                <a:cs typeface="Times New Roman" pitchFamily="18" charset="0"/>
              </a:rPr>
              <a:t>灯灭。</a:t>
            </a:r>
            <a:endParaRPr lang="zh-CN" altLang="en-US" sz="24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3" name="组合 13"/>
          <p:cNvGrpSpPr>
            <a:grpSpLocks/>
          </p:cNvGrpSpPr>
          <p:nvPr/>
        </p:nvGrpSpPr>
        <p:grpSpPr bwMode="auto">
          <a:xfrm>
            <a:off x="1428750" y="4214813"/>
            <a:ext cx="6157913" cy="2571750"/>
            <a:chOff x="1428750" y="4214813"/>
            <a:chExt cx="6110267" cy="2571750"/>
          </a:xfrm>
        </p:grpSpPr>
        <p:grpSp>
          <p:nvGrpSpPr>
            <p:cNvPr id="19465" name="组合 31"/>
            <p:cNvGrpSpPr>
              <a:grpSpLocks/>
            </p:cNvGrpSpPr>
            <p:nvPr/>
          </p:nvGrpSpPr>
          <p:grpSpPr bwMode="auto">
            <a:xfrm>
              <a:off x="1428750" y="4214813"/>
              <a:ext cx="6072188" cy="2571750"/>
              <a:chOff x="1428728" y="4214818"/>
              <a:chExt cx="6072230" cy="2571767"/>
            </a:xfrm>
          </p:grpSpPr>
          <p:graphicFrame>
            <p:nvGraphicFramePr>
              <p:cNvPr id="19467" name="Object 2"/>
              <p:cNvGraphicFramePr>
                <a:graphicFrameLocks noChangeAspect="1"/>
              </p:cNvGraphicFramePr>
              <p:nvPr/>
            </p:nvGraphicFramePr>
            <p:xfrm>
              <a:off x="1428728" y="4517840"/>
              <a:ext cx="6072230" cy="22687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71" name="Picture" r:id="rId3" imgW="3086100" imgH="1079500" progId="Word.Picture.8">
                      <p:embed/>
                    </p:oleObj>
                  </mc:Choice>
                  <mc:Fallback>
                    <p:oleObj name="Picture" r:id="rId3" imgW="3086100" imgH="1079500" progId="Word.Picture.8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8728" y="4517840"/>
                            <a:ext cx="6072230" cy="226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68" name="矩形 28"/>
              <p:cNvSpPr>
                <a:spLocks noChangeArrowheads="1"/>
              </p:cNvSpPr>
              <p:nvPr/>
            </p:nvSpPr>
            <p:spPr bwMode="auto">
              <a:xfrm>
                <a:off x="4000496" y="4214818"/>
                <a:ext cx="95891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真值表</a:t>
                </a:r>
                <a:endParaRPr lang="zh-CN" altLang="en-US" sz="2000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1609900" y="4618038"/>
              <a:ext cx="5929117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4" name="矩形 1"/>
          <p:cNvSpPr>
            <a:spLocks noChangeArrowheads="1"/>
          </p:cNvSpPr>
          <p:nvPr/>
        </p:nvSpPr>
        <p:spPr bwMode="auto">
          <a:xfrm>
            <a:off x="4983163" y="44450"/>
            <a:ext cx="4017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1785938" y="571500"/>
            <a:ext cx="5184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solidFill>
                  <a:srgbClr val="7030A0"/>
                </a:solidFill>
                <a:latin typeface="宋体" pitchFamily="2" charset="-122"/>
              </a:rPr>
              <a:t>本章小结</a:t>
            </a:r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611188" y="1341438"/>
            <a:ext cx="78898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C00000"/>
                </a:solidFill>
                <a:latin typeface="宋体" pitchFamily="2" charset="-122"/>
              </a:rPr>
              <a:t>    </a:t>
            </a:r>
            <a:r>
              <a:rPr kumimoji="1" lang="zh-CN" altLang="en-US" sz="2400" b="1">
                <a:solidFill>
                  <a:srgbClr val="C00000"/>
                </a:solidFill>
                <a:latin typeface="宋体" pitchFamily="2" charset="-122"/>
              </a:rPr>
              <a:t>组合逻辑电路的特点是，电路任一时刻的输出状态只决定于该时刻各输入状态的组合，而与电路的原状态无关。组合电路就是由门电路组合而成，电路中没有记忆单元，没有反馈通路。   </a:t>
            </a:r>
          </a:p>
        </p:txBody>
      </p:sp>
      <p:sp>
        <p:nvSpPr>
          <p:cNvPr id="69636" name="Rectangle 24"/>
          <p:cNvSpPr>
            <a:spLocks noChangeArrowheads="1"/>
          </p:cNvSpPr>
          <p:nvPr/>
        </p:nvSpPr>
        <p:spPr bwMode="auto">
          <a:xfrm>
            <a:off x="1000125" y="3063875"/>
            <a:ext cx="74580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1.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正确理解组合器件的工作原理。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2.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熟练掌握常用组合逻辑器件的逻辑功能及使用方法。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3.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重点学习用中规模集成电路器件设计组合逻辑电路。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  <a:latin typeface="宋体" pitchFamily="2" charset="-122"/>
              </a:rPr>
              <a:t>4.</a:t>
            </a:r>
            <a:r>
              <a:rPr lang="zh-CN" altLang="en-US" sz="2400" b="1">
                <a:solidFill>
                  <a:srgbClr val="0000FF"/>
                </a:solidFill>
                <a:latin typeface="宋体" pitchFamily="2" charset="-122"/>
              </a:rPr>
              <a:t>了解组合逻辑电路中的竞争与冒险。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1"/>
          <p:cNvSpPr>
            <a:spLocks noChangeArrowheads="1"/>
          </p:cNvSpPr>
          <p:nvPr/>
        </p:nvSpPr>
        <p:spPr bwMode="auto">
          <a:xfrm>
            <a:off x="657225" y="285750"/>
            <a:ext cx="320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）逻辑函数表达式 </a:t>
            </a:r>
            <a:endParaRPr lang="zh-CN" altLang="en-US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1571625" y="806450"/>
          <a:ext cx="53578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公式" r:id="rId3" imgW="2514600" imgH="241300" progId="Equation.3">
                  <p:embed/>
                </p:oleObj>
              </mc:Choice>
              <mc:Fallback>
                <p:oleObj name="公式" r:id="rId3" imgW="25146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806450"/>
                        <a:ext cx="53578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42938" y="1608138"/>
            <a:ext cx="7929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）将逻辑函数式化简， 并用与非门实现。 </a:t>
            </a:r>
            <a:endParaRPr lang="zh-CN" altLang="en-US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组合 31"/>
          <p:cNvGrpSpPr>
            <a:grpSpLocks/>
          </p:cNvGrpSpPr>
          <p:nvPr/>
        </p:nvGrpSpPr>
        <p:grpSpPr bwMode="auto">
          <a:xfrm>
            <a:off x="1558925" y="2098675"/>
            <a:ext cx="3084513" cy="1401763"/>
            <a:chOff x="1843932" y="2171634"/>
            <a:chExt cx="3085258" cy="140183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428273" y="2714585"/>
              <a:ext cx="250091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428273" y="3143230"/>
              <a:ext cx="250091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2428273" y="3571876"/>
              <a:ext cx="250091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 flipH="1" flipV="1">
              <a:off x="4500544" y="3143230"/>
              <a:ext cx="855703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5400000" flipH="1" flipV="1">
              <a:off x="1998834" y="3142436"/>
              <a:ext cx="857291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5400000" flipH="1" flipV="1">
              <a:off x="3213565" y="3142436"/>
              <a:ext cx="857291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 flipV="1">
              <a:off x="3858245" y="3142436"/>
              <a:ext cx="857291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2570472" y="3142436"/>
              <a:ext cx="857291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 flipH="1">
              <a:off x="1999586" y="2285898"/>
              <a:ext cx="428645" cy="4287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50" name="矩形 23"/>
            <p:cNvSpPr>
              <a:spLocks noChangeArrowheads="1"/>
            </p:cNvSpPr>
            <p:nvPr/>
          </p:nvSpPr>
          <p:spPr bwMode="auto">
            <a:xfrm>
              <a:off x="1843932" y="2357430"/>
              <a:ext cx="370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endParaRPr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51" name="矩形 24"/>
            <p:cNvSpPr>
              <a:spLocks noChangeArrowheads="1"/>
            </p:cNvSpPr>
            <p:nvPr/>
          </p:nvSpPr>
          <p:spPr bwMode="auto">
            <a:xfrm>
              <a:off x="2143108" y="2171634"/>
              <a:ext cx="54213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BC</a:t>
              </a:r>
              <a:endParaRPr lang="zh-CN" altLang="en-US" sz="20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552" name="矩形 25"/>
            <p:cNvSpPr>
              <a:spLocks noChangeArrowheads="1"/>
            </p:cNvSpPr>
            <p:nvPr/>
          </p:nvSpPr>
          <p:spPr bwMode="auto">
            <a:xfrm>
              <a:off x="2071670" y="2714620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0553" name="矩形 26"/>
            <p:cNvSpPr>
              <a:spLocks noChangeArrowheads="1"/>
            </p:cNvSpPr>
            <p:nvPr/>
          </p:nvSpPr>
          <p:spPr bwMode="auto">
            <a:xfrm>
              <a:off x="2058246" y="3100328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0554" name="矩形 27"/>
            <p:cNvSpPr>
              <a:spLocks noChangeArrowheads="1"/>
            </p:cNvSpPr>
            <p:nvPr/>
          </p:nvSpPr>
          <p:spPr bwMode="auto">
            <a:xfrm>
              <a:off x="2500298" y="2385948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00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0555" name="矩形 28"/>
            <p:cNvSpPr>
              <a:spLocks noChangeArrowheads="1"/>
            </p:cNvSpPr>
            <p:nvPr/>
          </p:nvSpPr>
          <p:spPr bwMode="auto">
            <a:xfrm>
              <a:off x="3071802" y="2385948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01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0556" name="矩形 29"/>
            <p:cNvSpPr>
              <a:spLocks noChangeArrowheads="1"/>
            </p:cNvSpPr>
            <p:nvPr/>
          </p:nvSpPr>
          <p:spPr bwMode="auto">
            <a:xfrm>
              <a:off x="3714744" y="2385948"/>
              <a:ext cx="4269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11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0557" name="矩形 30"/>
            <p:cNvSpPr>
              <a:spLocks noChangeArrowheads="1"/>
            </p:cNvSpPr>
            <p:nvPr/>
          </p:nvSpPr>
          <p:spPr bwMode="auto">
            <a:xfrm>
              <a:off x="4357686" y="2385948"/>
              <a:ext cx="4411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10</a:t>
              </a:r>
              <a:endParaRPr lang="zh-CN" altLang="en-US" sz="200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组合 35"/>
          <p:cNvGrpSpPr>
            <a:grpSpLocks/>
          </p:cNvGrpSpPr>
          <p:nvPr/>
        </p:nvGrpSpPr>
        <p:grpSpPr bwMode="auto">
          <a:xfrm>
            <a:off x="2857500" y="3070225"/>
            <a:ext cx="1598613" cy="400050"/>
            <a:chOff x="3143240" y="3143248"/>
            <a:chExt cx="1598790" cy="400110"/>
          </a:xfrm>
        </p:grpSpPr>
        <p:sp>
          <p:nvSpPr>
            <p:cNvPr id="20538" name="矩形 32"/>
            <p:cNvSpPr>
              <a:spLocks noChangeArrowheads="1"/>
            </p:cNvSpPr>
            <p:nvPr/>
          </p:nvSpPr>
          <p:spPr bwMode="auto">
            <a:xfrm>
              <a:off x="3143240" y="3143248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sp>
          <p:nvSpPr>
            <p:cNvPr id="20539" name="矩形 33"/>
            <p:cNvSpPr>
              <a:spLocks noChangeArrowheads="1"/>
            </p:cNvSpPr>
            <p:nvPr/>
          </p:nvSpPr>
          <p:spPr bwMode="auto">
            <a:xfrm>
              <a:off x="3830466" y="3143248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  <p:sp>
          <p:nvSpPr>
            <p:cNvPr id="20540" name="矩形 34"/>
            <p:cNvSpPr>
              <a:spLocks noChangeArrowheads="1"/>
            </p:cNvSpPr>
            <p:nvPr/>
          </p:nvSpPr>
          <p:spPr bwMode="auto">
            <a:xfrm>
              <a:off x="4429124" y="3143248"/>
              <a:ext cx="3129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66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zh-CN" altLang="en-US" sz="2000">
                <a:solidFill>
                  <a:srgbClr val="006600"/>
                </a:solidFill>
              </a:endParaRPr>
            </a:p>
          </p:txBody>
        </p:sp>
      </p:grpSp>
      <p:sp>
        <p:nvSpPr>
          <p:cNvPr id="37" name="Oval 54"/>
          <p:cNvSpPr>
            <a:spLocks noChangeArrowheads="1"/>
          </p:cNvSpPr>
          <p:nvPr/>
        </p:nvSpPr>
        <p:spPr bwMode="auto">
          <a:xfrm>
            <a:off x="3382963" y="3097213"/>
            <a:ext cx="1219200" cy="381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rgbClr val="000000"/>
              </a:solidFill>
            </a:endParaRPr>
          </a:p>
        </p:txBody>
      </p:sp>
      <p:sp>
        <p:nvSpPr>
          <p:cNvPr id="38" name="Oval 54"/>
          <p:cNvSpPr>
            <a:spLocks noChangeArrowheads="1"/>
          </p:cNvSpPr>
          <p:nvPr/>
        </p:nvSpPr>
        <p:spPr bwMode="auto">
          <a:xfrm>
            <a:off x="2747963" y="3097213"/>
            <a:ext cx="1219200" cy="381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solidFill>
                <a:srgbClr val="000000"/>
              </a:solidFill>
            </a:endParaRPr>
          </a:p>
        </p:txBody>
      </p:sp>
      <p:grpSp>
        <p:nvGrpSpPr>
          <p:cNvPr id="6" name="组合 40"/>
          <p:cNvGrpSpPr>
            <a:grpSpLocks/>
          </p:cNvGrpSpPr>
          <p:nvPr/>
        </p:nvGrpSpPr>
        <p:grpSpPr bwMode="auto">
          <a:xfrm>
            <a:off x="4929188" y="2820988"/>
            <a:ext cx="2809875" cy="393700"/>
            <a:chOff x="5214942" y="2894010"/>
            <a:chExt cx="2809882" cy="393700"/>
          </a:xfrm>
        </p:grpSpPr>
        <p:graphicFrame>
          <p:nvGraphicFramePr>
            <p:cNvPr id="20536" name="Object 2"/>
            <p:cNvGraphicFramePr>
              <a:graphicFrameLocks noChangeAspect="1"/>
            </p:cNvGraphicFramePr>
            <p:nvPr/>
          </p:nvGraphicFramePr>
          <p:xfrm>
            <a:off x="6215074" y="2894010"/>
            <a:ext cx="180975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9" name="公式" r:id="rId5" imgW="888614" imgH="177723" progId="Equation.3">
                    <p:embed/>
                  </p:oleObj>
                </mc:Choice>
                <mc:Fallback>
                  <p:oleObj name="公式" r:id="rId5" imgW="888614" imgH="177723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5074" y="2894010"/>
                          <a:ext cx="1809750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右箭头 39"/>
            <p:cNvSpPr/>
            <p:nvPr/>
          </p:nvSpPr>
          <p:spPr>
            <a:xfrm>
              <a:off x="5214942" y="3000372"/>
              <a:ext cx="785814" cy="214313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85"/>
          <p:cNvGrpSpPr>
            <a:grpSpLocks/>
          </p:cNvGrpSpPr>
          <p:nvPr/>
        </p:nvGrpSpPr>
        <p:grpSpPr bwMode="auto">
          <a:xfrm>
            <a:off x="1714500" y="3679825"/>
            <a:ext cx="6200775" cy="534988"/>
            <a:chOff x="1785918" y="3679831"/>
            <a:chExt cx="6200796" cy="534987"/>
          </a:xfrm>
        </p:grpSpPr>
        <p:sp>
          <p:nvSpPr>
            <p:cNvPr id="20534" name="矩形 41"/>
            <p:cNvSpPr>
              <a:spLocks noChangeArrowheads="1"/>
            </p:cNvSpPr>
            <p:nvPr/>
          </p:nvSpPr>
          <p:spPr bwMode="auto">
            <a:xfrm>
              <a:off x="1785918" y="3751269"/>
              <a:ext cx="30716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转化为与非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与非式：</a:t>
              </a:r>
              <a:endParaRPr lang="zh-CN" altLang="en-US" sz="2400">
                <a:solidFill>
                  <a:srgbClr val="0000FF"/>
                </a:solidFill>
              </a:endParaRPr>
            </a:p>
          </p:txBody>
        </p:sp>
        <p:graphicFrame>
          <p:nvGraphicFramePr>
            <p:cNvPr id="20535" name="Object 6"/>
            <p:cNvGraphicFramePr>
              <a:graphicFrameLocks noChangeAspect="1"/>
            </p:cNvGraphicFramePr>
            <p:nvPr/>
          </p:nvGraphicFramePr>
          <p:xfrm>
            <a:off x="4857752" y="3679831"/>
            <a:ext cx="3128962" cy="534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0" name="公式" r:id="rId7" imgW="1536700" imgH="241300" progId="Equation.3">
                    <p:embed/>
                  </p:oleObj>
                </mc:Choice>
                <mc:Fallback>
                  <p:oleObj name="公式" r:id="rId7" imgW="1536700" imgH="2413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7752" y="3679831"/>
                          <a:ext cx="3128962" cy="534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642938" y="4324350"/>
            <a:ext cx="3122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）画出逻辑电路图</a:t>
            </a:r>
            <a:endParaRPr lang="zh-CN" altLang="en-US"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组合 76"/>
          <p:cNvGrpSpPr>
            <a:grpSpLocks/>
          </p:cNvGrpSpPr>
          <p:nvPr/>
        </p:nvGrpSpPr>
        <p:grpSpPr bwMode="auto">
          <a:xfrm>
            <a:off x="1857375" y="4929188"/>
            <a:ext cx="4589463" cy="1400175"/>
            <a:chOff x="1928813" y="4929188"/>
            <a:chExt cx="4589462" cy="1400066"/>
          </a:xfrm>
        </p:grpSpPr>
        <p:sp>
          <p:nvSpPr>
            <p:cNvPr id="20494" name="Line 130"/>
            <p:cNvSpPr>
              <a:spLocks noChangeShapeType="1"/>
            </p:cNvSpPr>
            <p:nvPr/>
          </p:nvSpPr>
          <p:spPr bwMode="auto">
            <a:xfrm flipV="1">
              <a:off x="2214565" y="5214938"/>
              <a:ext cx="9239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495" name="Text Box 133"/>
            <p:cNvSpPr txBox="1">
              <a:spLocks noChangeArrowheads="1"/>
            </p:cNvSpPr>
            <p:nvPr/>
          </p:nvSpPr>
          <p:spPr bwMode="auto">
            <a:xfrm>
              <a:off x="1938342" y="4929188"/>
              <a:ext cx="471482" cy="40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i="1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20496" name="Line 137"/>
            <p:cNvSpPr>
              <a:spLocks noChangeShapeType="1"/>
            </p:cNvSpPr>
            <p:nvPr/>
          </p:nvSpPr>
          <p:spPr bwMode="auto">
            <a:xfrm flipV="1">
              <a:off x="5618171" y="5689666"/>
              <a:ext cx="38575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497" name="Text Box 138"/>
            <p:cNvSpPr txBox="1">
              <a:spLocks noChangeArrowheads="1"/>
            </p:cNvSpPr>
            <p:nvPr/>
          </p:nvSpPr>
          <p:spPr bwMode="auto">
            <a:xfrm>
              <a:off x="6046793" y="5475353"/>
              <a:ext cx="471482" cy="45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itchFamily="18" charset="0"/>
                </a:rPr>
                <a:t>y</a:t>
              </a:r>
            </a:p>
          </p:txBody>
        </p:sp>
        <p:grpSp>
          <p:nvGrpSpPr>
            <p:cNvPr id="20498" name="组合 61"/>
            <p:cNvGrpSpPr>
              <a:grpSpLocks/>
            </p:cNvGrpSpPr>
            <p:nvPr/>
          </p:nvGrpSpPr>
          <p:grpSpPr bwMode="auto">
            <a:xfrm>
              <a:off x="3138477" y="5072040"/>
              <a:ext cx="785811" cy="500078"/>
              <a:chOff x="4357684" y="1214402"/>
              <a:chExt cx="638181" cy="428640"/>
            </a:xfrm>
          </p:grpSpPr>
          <p:sp>
            <p:nvSpPr>
              <p:cNvPr id="20528" name="Oval 132"/>
              <p:cNvSpPr>
                <a:spLocks noChangeArrowheads="1"/>
              </p:cNvSpPr>
              <p:nvPr/>
            </p:nvSpPr>
            <p:spPr bwMode="auto">
              <a:xfrm>
                <a:off x="4878390" y="1382698"/>
                <a:ext cx="117475" cy="117475"/>
              </a:xfrm>
              <a:prstGeom prst="ellipse">
                <a:avLst/>
              </a:prstGeom>
              <a:noFill/>
              <a:ln w="28575" cap="sq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29" name="组合 76"/>
              <p:cNvGrpSpPr>
                <a:grpSpLocks/>
              </p:cNvGrpSpPr>
              <p:nvPr/>
            </p:nvGrpSpPr>
            <p:grpSpPr bwMode="auto">
              <a:xfrm>
                <a:off x="4357684" y="1214402"/>
                <a:ext cx="501524" cy="428640"/>
                <a:chOff x="4284641" y="3500418"/>
                <a:chExt cx="726865" cy="558823"/>
              </a:xfrm>
            </p:grpSpPr>
            <p:sp>
              <p:nvSpPr>
                <p:cNvPr id="82" name="弧形 81"/>
                <p:cNvSpPr/>
                <p:nvPr/>
              </p:nvSpPr>
              <p:spPr bwMode="auto">
                <a:xfrm>
                  <a:off x="4430400" y="3500431"/>
                  <a:ext cx="581116" cy="558762"/>
                </a:xfrm>
                <a:prstGeom prst="arc">
                  <a:avLst>
                    <a:gd name="adj1" fmla="val 16144200"/>
                    <a:gd name="adj2" fmla="val 5427747"/>
                  </a:avLst>
                </a:prstGeom>
                <a:noFill/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 sz="1800" b="1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20531" name="直接连接符 78"/>
                <p:cNvCxnSpPr>
                  <a:cxnSpLocks noChangeShapeType="1"/>
                  <a:stCxn id="82" idx="0"/>
                </p:cNvCxnSpPr>
                <p:nvPr/>
              </p:nvCxnSpPr>
              <p:spPr bwMode="auto">
                <a:xfrm rot="10800000">
                  <a:off x="4285447" y="3500438"/>
                  <a:ext cx="431048" cy="37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32" name="直接连接符 79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285447" y="4058467"/>
                  <a:ext cx="435764" cy="1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33" name="直接连接符 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06433" y="3779420"/>
                  <a:ext cx="558029" cy="1614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20499" name="Line 137"/>
            <p:cNvSpPr>
              <a:spLocks noChangeShapeType="1"/>
            </p:cNvSpPr>
            <p:nvPr/>
          </p:nvSpPr>
          <p:spPr bwMode="auto">
            <a:xfrm flipV="1">
              <a:off x="5592771" y="5689666"/>
              <a:ext cx="38575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0" name="Text Box 138"/>
            <p:cNvSpPr txBox="1">
              <a:spLocks noChangeArrowheads="1"/>
            </p:cNvSpPr>
            <p:nvPr/>
          </p:nvSpPr>
          <p:spPr bwMode="auto">
            <a:xfrm>
              <a:off x="6046793" y="5475353"/>
              <a:ext cx="471482" cy="45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 i="1">
                  <a:solidFill>
                    <a:srgbClr val="FF0000"/>
                  </a:solidFill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20501" name="Text Box 133"/>
            <p:cNvSpPr txBox="1">
              <a:spLocks noChangeArrowheads="1"/>
            </p:cNvSpPr>
            <p:nvPr/>
          </p:nvSpPr>
          <p:spPr bwMode="auto">
            <a:xfrm>
              <a:off x="1928813" y="5214939"/>
              <a:ext cx="471482" cy="40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i="1">
                  <a:solidFill>
                    <a:srgbClr val="FF0000"/>
                  </a:solidFill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20502" name="Line 130"/>
            <p:cNvSpPr>
              <a:spLocks noChangeShapeType="1"/>
            </p:cNvSpPr>
            <p:nvPr/>
          </p:nvSpPr>
          <p:spPr bwMode="auto">
            <a:xfrm>
              <a:off x="3937003" y="5332414"/>
              <a:ext cx="4286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3" name="Line 130"/>
            <p:cNvSpPr>
              <a:spLocks noChangeShapeType="1"/>
            </p:cNvSpPr>
            <p:nvPr/>
          </p:nvSpPr>
          <p:spPr bwMode="auto">
            <a:xfrm>
              <a:off x="2709869" y="5928531"/>
              <a:ext cx="4286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0504" name="组合 131"/>
            <p:cNvGrpSpPr>
              <a:grpSpLocks/>
            </p:cNvGrpSpPr>
            <p:nvPr/>
          </p:nvGrpSpPr>
          <p:grpSpPr bwMode="auto">
            <a:xfrm>
              <a:off x="3138477" y="5786454"/>
              <a:ext cx="785811" cy="500182"/>
              <a:chOff x="4357684" y="1214319"/>
              <a:chExt cx="638181" cy="428729"/>
            </a:xfrm>
          </p:grpSpPr>
          <p:sp>
            <p:nvSpPr>
              <p:cNvPr id="20522" name="Oval 132"/>
              <p:cNvSpPr>
                <a:spLocks noChangeArrowheads="1"/>
              </p:cNvSpPr>
              <p:nvPr/>
            </p:nvSpPr>
            <p:spPr bwMode="auto">
              <a:xfrm>
                <a:off x="4878390" y="1382698"/>
                <a:ext cx="117475" cy="117475"/>
              </a:xfrm>
              <a:prstGeom prst="ellipse">
                <a:avLst/>
              </a:prstGeom>
              <a:noFill/>
              <a:ln w="28575" cap="sq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23" name="组合 76"/>
              <p:cNvGrpSpPr>
                <a:grpSpLocks/>
              </p:cNvGrpSpPr>
              <p:nvPr/>
            </p:nvGrpSpPr>
            <p:grpSpPr bwMode="auto">
              <a:xfrm>
                <a:off x="4357684" y="1214319"/>
                <a:ext cx="501524" cy="428729"/>
                <a:chOff x="4284641" y="3500303"/>
                <a:chExt cx="726865" cy="558938"/>
              </a:xfrm>
            </p:grpSpPr>
            <p:sp>
              <p:nvSpPr>
                <p:cNvPr id="76" name="弧形 75"/>
                <p:cNvSpPr/>
                <p:nvPr/>
              </p:nvSpPr>
              <p:spPr bwMode="auto">
                <a:xfrm>
                  <a:off x="4430400" y="3500210"/>
                  <a:ext cx="581116" cy="558760"/>
                </a:xfrm>
                <a:prstGeom prst="arc">
                  <a:avLst>
                    <a:gd name="adj1" fmla="val 16144200"/>
                    <a:gd name="adj2" fmla="val 5427747"/>
                  </a:avLst>
                </a:prstGeom>
                <a:noFill/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 sz="1800" b="1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20525" name="直接连接符 78"/>
                <p:cNvCxnSpPr>
                  <a:cxnSpLocks noChangeShapeType="1"/>
                  <a:stCxn id="76" idx="0"/>
                </p:cNvCxnSpPr>
                <p:nvPr/>
              </p:nvCxnSpPr>
              <p:spPr bwMode="auto">
                <a:xfrm rot="10800000">
                  <a:off x="4285447" y="3500438"/>
                  <a:ext cx="431048" cy="37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6" name="直接连接符 79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285447" y="4058467"/>
                  <a:ext cx="435764" cy="1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7" name="直接连接符 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06433" y="3779420"/>
                  <a:ext cx="558029" cy="1614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20505" name="Text Box 133"/>
            <p:cNvSpPr txBox="1">
              <a:spLocks noChangeArrowheads="1"/>
            </p:cNvSpPr>
            <p:nvPr/>
          </p:nvSpPr>
          <p:spPr bwMode="auto">
            <a:xfrm>
              <a:off x="1928813" y="5929194"/>
              <a:ext cx="471482" cy="40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 i="1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</a:p>
          </p:txBody>
        </p:sp>
        <p:grpSp>
          <p:nvGrpSpPr>
            <p:cNvPr id="20506" name="组合 153"/>
            <p:cNvGrpSpPr>
              <a:grpSpLocks/>
            </p:cNvGrpSpPr>
            <p:nvPr/>
          </p:nvGrpSpPr>
          <p:grpSpPr bwMode="auto">
            <a:xfrm>
              <a:off x="4799018" y="5429194"/>
              <a:ext cx="785804" cy="500180"/>
              <a:chOff x="4357690" y="1214317"/>
              <a:chExt cx="638175" cy="428727"/>
            </a:xfrm>
          </p:grpSpPr>
          <p:sp>
            <p:nvSpPr>
              <p:cNvPr id="20516" name="Oval 132"/>
              <p:cNvSpPr>
                <a:spLocks noChangeArrowheads="1"/>
              </p:cNvSpPr>
              <p:nvPr/>
            </p:nvSpPr>
            <p:spPr bwMode="auto">
              <a:xfrm>
                <a:off x="4878390" y="1382698"/>
                <a:ext cx="117475" cy="117475"/>
              </a:xfrm>
              <a:prstGeom prst="ellipse">
                <a:avLst/>
              </a:prstGeom>
              <a:noFill/>
              <a:ln w="28575" cap="sq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6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517" name="组合 76"/>
              <p:cNvGrpSpPr>
                <a:grpSpLocks/>
              </p:cNvGrpSpPr>
              <p:nvPr/>
            </p:nvGrpSpPr>
            <p:grpSpPr bwMode="auto">
              <a:xfrm>
                <a:off x="4357690" y="1214317"/>
                <a:ext cx="501523" cy="428727"/>
                <a:chOff x="4284641" y="3500305"/>
                <a:chExt cx="726862" cy="558936"/>
              </a:xfrm>
            </p:grpSpPr>
            <p:sp>
              <p:nvSpPr>
                <p:cNvPr id="70" name="弧形 69"/>
                <p:cNvSpPr/>
                <p:nvPr/>
              </p:nvSpPr>
              <p:spPr bwMode="auto">
                <a:xfrm>
                  <a:off x="4430379" y="3500324"/>
                  <a:ext cx="581114" cy="558762"/>
                </a:xfrm>
                <a:prstGeom prst="arc">
                  <a:avLst>
                    <a:gd name="adj1" fmla="val 16144200"/>
                    <a:gd name="adj2" fmla="val 5427747"/>
                  </a:avLst>
                </a:prstGeom>
                <a:noFill/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algn="ctr">
                    <a:defRPr/>
                  </a:pPr>
                  <a:endParaRPr lang="zh-CN" altLang="en-US" sz="1800" b="1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20519" name="直接连接符 78"/>
                <p:cNvCxnSpPr>
                  <a:cxnSpLocks noChangeShapeType="1"/>
                  <a:stCxn id="70" idx="0"/>
                </p:cNvCxnSpPr>
                <p:nvPr/>
              </p:nvCxnSpPr>
              <p:spPr bwMode="auto">
                <a:xfrm rot="10800000">
                  <a:off x="4285447" y="3500438"/>
                  <a:ext cx="431048" cy="37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0" name="直接连接符 79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4285447" y="4058467"/>
                  <a:ext cx="435764" cy="1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521" name="直接连接符 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4006433" y="3779420"/>
                  <a:ext cx="558029" cy="1614"/>
                </a:xfrm>
                <a:prstGeom prst="line">
                  <a:avLst/>
                </a:prstGeom>
                <a:noFill/>
                <a:ln w="38100" algn="ctr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20507" name="Line 130"/>
            <p:cNvSpPr>
              <a:spLocks noChangeShapeType="1"/>
            </p:cNvSpPr>
            <p:nvPr/>
          </p:nvSpPr>
          <p:spPr bwMode="auto">
            <a:xfrm>
              <a:off x="4370397" y="5572049"/>
              <a:ext cx="4286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8" name="Line 130"/>
            <p:cNvSpPr>
              <a:spLocks noChangeShapeType="1"/>
            </p:cNvSpPr>
            <p:nvPr/>
          </p:nvSpPr>
          <p:spPr bwMode="auto">
            <a:xfrm>
              <a:off x="4370397" y="5786336"/>
              <a:ext cx="4286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 bwMode="auto">
            <a:xfrm rot="16200000" flipH="1">
              <a:off x="4245779" y="5452228"/>
              <a:ext cx="2396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endCxn id="20503" idx="0"/>
            </p:cNvCxnSpPr>
            <p:nvPr/>
          </p:nvCxnSpPr>
          <p:spPr bwMode="auto">
            <a:xfrm rot="5400000">
              <a:off x="2355085" y="5569694"/>
              <a:ext cx="714319" cy="47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11" name="Line 130"/>
            <p:cNvSpPr>
              <a:spLocks noChangeShapeType="1"/>
            </p:cNvSpPr>
            <p:nvPr/>
          </p:nvSpPr>
          <p:spPr bwMode="auto">
            <a:xfrm flipV="1">
              <a:off x="2214564" y="5429191"/>
              <a:ext cx="9239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130"/>
            <p:cNvSpPr>
              <a:spLocks noChangeShapeType="1"/>
            </p:cNvSpPr>
            <p:nvPr/>
          </p:nvSpPr>
          <p:spPr bwMode="auto">
            <a:xfrm flipV="1">
              <a:off x="2214564" y="6142687"/>
              <a:ext cx="9239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130"/>
            <p:cNvSpPr>
              <a:spLocks noChangeShapeType="1"/>
            </p:cNvSpPr>
            <p:nvPr/>
          </p:nvSpPr>
          <p:spPr bwMode="auto">
            <a:xfrm>
              <a:off x="3941770" y="6058558"/>
              <a:ext cx="4286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cxnSp>
          <p:nvCxnSpPr>
            <p:cNvPr id="66" name="直接连接符 65"/>
            <p:cNvCxnSpPr/>
            <p:nvPr/>
          </p:nvCxnSpPr>
          <p:spPr bwMode="auto">
            <a:xfrm rot="5400000">
              <a:off x="4228318" y="5915742"/>
              <a:ext cx="285728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 bwMode="auto">
            <a:xfrm>
              <a:off x="2681288" y="5164120"/>
              <a:ext cx="71438" cy="714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93" name="矩形 1"/>
          <p:cNvSpPr>
            <a:spLocks noChangeArrowheads="1"/>
          </p:cNvSpPr>
          <p:nvPr/>
        </p:nvSpPr>
        <p:spPr bwMode="auto">
          <a:xfrm>
            <a:off x="4983163" y="44450"/>
            <a:ext cx="4017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§4.2</a:t>
            </a:r>
            <a:r>
              <a:rPr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 </a:t>
            </a:r>
            <a:r>
              <a:rPr kumimoji="1" lang="zh-CN" altLang="en-US" sz="1800" b="1">
                <a:solidFill>
                  <a:srgbClr val="FF0066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组合逻辑电路的分析和设计方法</a:t>
            </a:r>
            <a:endParaRPr lang="zh-CN" altLang="en-US" sz="1800" b="1">
              <a:solidFill>
                <a:srgbClr val="FF0066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 animBg="1"/>
      <p:bldP spid="38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1000125" y="71438"/>
            <a:ext cx="77866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设计水箱供水控制电路。如图所示，水箱由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两台水泵供水，水箱中设置了三个水位检测元件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。水位低于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同时工作；水位介于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L—M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单独工作；水位介于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M—H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之间时，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单独工作；水位高于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时，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4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停止工作。</a:t>
            </a:r>
            <a:endParaRPr kumimoji="1" lang="en-US" altLang="zh-CN" sz="2400" b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矩形 2"/>
          <p:cNvSpPr>
            <a:spLocks noChangeArrowheads="1"/>
          </p:cNvSpPr>
          <p:nvPr/>
        </p:nvSpPr>
        <p:spPr bwMode="auto">
          <a:xfrm>
            <a:off x="169863" y="71438"/>
            <a:ext cx="1185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例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：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85750" y="3929063"/>
            <a:ext cx="80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  <a:cs typeface="Times New Roman" pitchFamily="18" charset="0"/>
              </a:rPr>
              <a:t>解：</a:t>
            </a:r>
            <a:endParaRPr lang="zh-CN" altLang="en-US" sz="2400">
              <a:solidFill>
                <a:srgbClr val="0000FF"/>
              </a:solidFill>
              <a:latin typeface="Times New Roman" pitchFamily="18" charset="0"/>
              <a:ea typeface="楷体_GB2312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31838" y="3929063"/>
            <a:ext cx="242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）逻辑抽象         </a:t>
            </a:r>
            <a:endParaRPr kumimoji="1" lang="en-US" altLang="zh-CN" sz="24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0188" y="4276725"/>
            <a:ext cx="4983162" cy="2400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00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输入变量：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水位检测量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。 </a:t>
            </a:r>
            <a:endParaRPr lang="en-US" altLang="zh-CN" sz="2000" b="1" dirty="0">
              <a:solidFill>
                <a:srgbClr val="0066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                   </a:t>
            </a:r>
            <a:r>
              <a:rPr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“1”---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液面超过该水位；</a:t>
            </a:r>
            <a:endParaRPr lang="en-US" altLang="zh-CN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                 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 “0”---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液面低于该水位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输出变量：</a:t>
            </a:r>
            <a:r>
              <a:rPr lang="zh-CN" altLang="en-US" sz="2000" b="1" dirty="0">
                <a:latin typeface="Times New Roman" pitchFamily="18" charset="0"/>
                <a:ea typeface="+mn-ea"/>
                <a:cs typeface="Times New Roman" pitchFamily="18" charset="0"/>
              </a:rPr>
              <a:t>水泵控制量</a:t>
            </a:r>
            <a:r>
              <a:rPr kumimoji="1" lang="en-US" altLang="zh-CN" sz="2000" b="1" dirty="0"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kumimoji="1"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2000" b="1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kumimoji="1" lang="en-US" altLang="zh-CN" sz="2000" b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kumimoji="1" lang="en-US" altLang="zh-CN" sz="2000" b="1" baseline="-25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zh-CN" altLang="en-US" sz="2000" b="1" dirty="0">
                <a:solidFill>
                  <a:srgbClr val="7030A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  <a:endParaRPr lang="en-US" altLang="zh-CN" sz="2000" b="1" dirty="0">
              <a:solidFill>
                <a:srgbClr val="7030A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“1”---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工作；</a:t>
            </a:r>
            <a:r>
              <a:rPr lang="en-US" altLang="zh-CN" sz="2000" b="1" dirty="0">
                <a:latin typeface="Times New Roman" pitchFamily="18" charset="0"/>
                <a:cs typeface="Times New Roman" pitchFamily="18" charset="0"/>
              </a:rPr>
              <a:t> “0”---</a:t>
            </a:r>
            <a:r>
              <a:rPr lang="zh-CN" altLang="en-US" sz="2000" b="1" dirty="0">
                <a:latin typeface="Times New Roman" pitchFamily="18" charset="0"/>
                <a:cs typeface="Times New Roman" pitchFamily="18" charset="0"/>
              </a:rPr>
              <a:t>停机。</a:t>
            </a:r>
            <a:endParaRPr lang="zh-CN" altLang="en-US" sz="2000" b="1" dirty="0"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grpSp>
        <p:nvGrpSpPr>
          <p:cNvPr id="21511" name="组合 39"/>
          <p:cNvGrpSpPr>
            <a:grpSpLocks/>
          </p:cNvGrpSpPr>
          <p:nvPr/>
        </p:nvGrpSpPr>
        <p:grpSpPr bwMode="auto">
          <a:xfrm>
            <a:off x="1071563" y="2071688"/>
            <a:ext cx="2786062" cy="1897062"/>
            <a:chOff x="357158" y="2714620"/>
            <a:chExt cx="2786082" cy="1897073"/>
          </a:xfrm>
        </p:grpSpPr>
        <p:pic>
          <p:nvPicPr>
            <p:cNvPr id="21547" name="Picture 3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8" y="2714620"/>
              <a:ext cx="2786082" cy="148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48" name="Text Box 42"/>
            <p:cNvSpPr txBox="1">
              <a:spLocks noChangeArrowheads="1"/>
            </p:cNvSpPr>
            <p:nvPr/>
          </p:nvSpPr>
          <p:spPr bwMode="auto">
            <a:xfrm>
              <a:off x="1214414" y="4214818"/>
              <a:ext cx="1008064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000" b="1"/>
                <a:t>示意图</a:t>
              </a:r>
            </a:p>
          </p:txBody>
        </p:sp>
      </p:grpSp>
      <p:sp>
        <p:nvSpPr>
          <p:cNvPr id="44" name="Text Box 2058"/>
          <p:cNvSpPr txBox="1">
            <a:spLocks noChangeArrowheads="1"/>
          </p:cNvSpPr>
          <p:nvPr/>
        </p:nvSpPr>
        <p:spPr bwMode="auto">
          <a:xfrm>
            <a:off x="6215063" y="4294188"/>
            <a:ext cx="2643187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0    0    0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0    0    1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0    1    0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0    1    1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1    0    0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1    0    1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1    1    0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1    1    1 </a:t>
            </a:r>
          </a:p>
        </p:txBody>
      </p:sp>
      <p:grpSp>
        <p:nvGrpSpPr>
          <p:cNvPr id="3" name="组合 23"/>
          <p:cNvGrpSpPr>
            <a:grpSpLocks/>
          </p:cNvGrpSpPr>
          <p:nvPr/>
        </p:nvGrpSpPr>
        <p:grpSpPr bwMode="auto">
          <a:xfrm>
            <a:off x="7597775" y="4929188"/>
            <a:ext cx="142875" cy="142875"/>
            <a:chOff x="4714876" y="1714488"/>
            <a:chExt cx="285752" cy="285752"/>
          </a:xfrm>
        </p:grpSpPr>
        <p:cxnSp>
          <p:nvCxnSpPr>
            <p:cNvPr id="50" name="直接连接符 49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6"/>
          <p:cNvGrpSpPr>
            <a:grpSpLocks/>
          </p:cNvGrpSpPr>
          <p:nvPr/>
        </p:nvGrpSpPr>
        <p:grpSpPr bwMode="auto">
          <a:xfrm>
            <a:off x="8072438" y="4929188"/>
            <a:ext cx="142875" cy="142875"/>
            <a:chOff x="4714876" y="1714488"/>
            <a:chExt cx="285752" cy="285752"/>
          </a:xfrm>
        </p:grpSpPr>
        <p:cxnSp>
          <p:nvCxnSpPr>
            <p:cNvPr id="53" name="直接连接符 52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29"/>
          <p:cNvGrpSpPr>
            <a:grpSpLocks/>
          </p:cNvGrpSpPr>
          <p:nvPr/>
        </p:nvGrpSpPr>
        <p:grpSpPr bwMode="auto">
          <a:xfrm>
            <a:off x="7597775" y="5500688"/>
            <a:ext cx="142875" cy="142875"/>
            <a:chOff x="4714876" y="1714488"/>
            <a:chExt cx="285752" cy="285752"/>
          </a:xfrm>
        </p:grpSpPr>
        <p:cxnSp>
          <p:nvCxnSpPr>
            <p:cNvPr id="56" name="直接连接符 55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32"/>
          <p:cNvGrpSpPr>
            <a:grpSpLocks/>
          </p:cNvGrpSpPr>
          <p:nvPr/>
        </p:nvGrpSpPr>
        <p:grpSpPr bwMode="auto">
          <a:xfrm>
            <a:off x="8072438" y="5500688"/>
            <a:ext cx="142875" cy="142875"/>
            <a:chOff x="4714876" y="1714488"/>
            <a:chExt cx="285752" cy="285752"/>
          </a:xfrm>
        </p:grpSpPr>
        <p:cxnSp>
          <p:nvCxnSpPr>
            <p:cNvPr id="59" name="直接连接符 58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>
            <a:grpSpLocks/>
          </p:cNvGrpSpPr>
          <p:nvPr/>
        </p:nvGrpSpPr>
        <p:grpSpPr bwMode="auto">
          <a:xfrm>
            <a:off x="7597775" y="5786438"/>
            <a:ext cx="142875" cy="142875"/>
            <a:chOff x="4714876" y="1714488"/>
            <a:chExt cx="285752" cy="285752"/>
          </a:xfrm>
        </p:grpSpPr>
        <p:cxnSp>
          <p:nvCxnSpPr>
            <p:cNvPr id="62" name="直接连接符 61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8"/>
          <p:cNvGrpSpPr>
            <a:grpSpLocks/>
          </p:cNvGrpSpPr>
          <p:nvPr/>
        </p:nvGrpSpPr>
        <p:grpSpPr bwMode="auto">
          <a:xfrm>
            <a:off x="8072438" y="5786438"/>
            <a:ext cx="142875" cy="142875"/>
            <a:chOff x="4714876" y="1714488"/>
            <a:chExt cx="285752" cy="285752"/>
          </a:xfrm>
        </p:grpSpPr>
        <p:cxnSp>
          <p:nvCxnSpPr>
            <p:cNvPr id="65" name="直接连接符 64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41"/>
          <p:cNvGrpSpPr>
            <a:grpSpLocks/>
          </p:cNvGrpSpPr>
          <p:nvPr/>
        </p:nvGrpSpPr>
        <p:grpSpPr bwMode="auto">
          <a:xfrm>
            <a:off x="7597775" y="6072188"/>
            <a:ext cx="142875" cy="142875"/>
            <a:chOff x="4714876" y="1714488"/>
            <a:chExt cx="285752" cy="285752"/>
          </a:xfrm>
        </p:grpSpPr>
        <p:cxnSp>
          <p:nvCxnSpPr>
            <p:cNvPr id="68" name="直接连接符 67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44"/>
          <p:cNvGrpSpPr>
            <a:grpSpLocks/>
          </p:cNvGrpSpPr>
          <p:nvPr/>
        </p:nvGrpSpPr>
        <p:grpSpPr bwMode="auto">
          <a:xfrm>
            <a:off x="8072438" y="6072188"/>
            <a:ext cx="142875" cy="142875"/>
            <a:chOff x="4714876" y="1714488"/>
            <a:chExt cx="285752" cy="285752"/>
          </a:xfrm>
        </p:grpSpPr>
        <p:cxnSp>
          <p:nvCxnSpPr>
            <p:cNvPr id="71" name="直接连接符 70"/>
            <p:cNvCxnSpPr/>
            <p:nvPr/>
          </p:nvCxnSpPr>
          <p:spPr>
            <a:xfrm rot="5400000">
              <a:off x="4714876" y="1714488"/>
              <a:ext cx="285752" cy="2857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rot="16200000" flipH="1">
              <a:off x="4721226" y="1746238"/>
              <a:ext cx="285752" cy="222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 Box 2058"/>
          <p:cNvSpPr txBox="1">
            <a:spLocks noChangeArrowheads="1"/>
          </p:cNvSpPr>
          <p:nvPr/>
        </p:nvSpPr>
        <p:spPr bwMode="auto">
          <a:xfrm>
            <a:off x="7500938" y="4286250"/>
            <a:ext cx="1000125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eaLnBrk="1" hangingPunct="1">
              <a:lnSpc>
                <a:spcPts val="22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zh-CN" altLang="en-US" sz="2000" b="1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0" b="1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grpSp>
        <p:nvGrpSpPr>
          <p:cNvPr id="14" name="组合 77"/>
          <p:cNvGrpSpPr>
            <a:grpSpLocks/>
          </p:cNvGrpSpPr>
          <p:nvPr/>
        </p:nvGrpSpPr>
        <p:grpSpPr bwMode="auto">
          <a:xfrm>
            <a:off x="6215063" y="3529013"/>
            <a:ext cx="2143125" cy="3043237"/>
            <a:chOff x="6215074" y="3528956"/>
            <a:chExt cx="2143143" cy="3043294"/>
          </a:xfrm>
        </p:grpSpPr>
        <p:grpSp>
          <p:nvGrpSpPr>
            <p:cNvPr id="21523" name="组合 75"/>
            <p:cNvGrpSpPr>
              <a:grpSpLocks/>
            </p:cNvGrpSpPr>
            <p:nvPr/>
          </p:nvGrpSpPr>
          <p:grpSpPr bwMode="auto">
            <a:xfrm>
              <a:off x="6224617" y="3528956"/>
              <a:ext cx="2133600" cy="3043294"/>
              <a:chOff x="6224617" y="3528956"/>
              <a:chExt cx="2133600" cy="3043294"/>
            </a:xfrm>
          </p:grpSpPr>
          <p:sp>
            <p:nvSpPr>
              <p:cNvPr id="21526" name="矩形 1"/>
              <p:cNvSpPr>
                <a:spLocks noChangeArrowheads="1"/>
              </p:cNvSpPr>
              <p:nvPr/>
            </p:nvSpPr>
            <p:spPr bwMode="auto">
              <a:xfrm>
                <a:off x="6715140" y="3528956"/>
                <a:ext cx="114967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Wingdings" pitchFamily="2" charset="2"/>
                  <a:buChar char="n"/>
                </a:pPr>
                <a:r>
                  <a:rPr kumimoji="1" lang="zh-CN" altLang="en-US" sz="2000" b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真值表</a:t>
                </a:r>
                <a:endParaRPr lang="zh-CN" altLang="en-US" sz="20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527" name="Line 2059"/>
              <p:cNvSpPr>
                <a:spLocks noChangeShapeType="1"/>
              </p:cNvSpPr>
              <p:nvPr/>
            </p:nvSpPr>
            <p:spPr bwMode="auto">
              <a:xfrm>
                <a:off x="6224617" y="4286250"/>
                <a:ext cx="2133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8" name="Line 2061"/>
              <p:cNvSpPr>
                <a:spLocks noChangeShapeType="1"/>
              </p:cNvSpPr>
              <p:nvPr/>
            </p:nvSpPr>
            <p:spPr bwMode="auto">
              <a:xfrm flipH="1">
                <a:off x="7358092" y="3962400"/>
                <a:ext cx="0" cy="26098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29" name="Line 2059"/>
              <p:cNvSpPr>
                <a:spLocks noChangeShapeType="1"/>
              </p:cNvSpPr>
              <p:nvPr/>
            </p:nvSpPr>
            <p:spPr bwMode="auto">
              <a:xfrm>
                <a:off x="6224617" y="3962400"/>
                <a:ext cx="2133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30" name="Line 2059"/>
              <p:cNvSpPr>
                <a:spLocks noChangeShapeType="1"/>
              </p:cNvSpPr>
              <p:nvPr/>
            </p:nvSpPr>
            <p:spPr bwMode="auto">
              <a:xfrm>
                <a:off x="6224617" y="6572250"/>
                <a:ext cx="2133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24" name="矩形 73"/>
            <p:cNvSpPr>
              <a:spLocks noChangeArrowheads="1"/>
            </p:cNvSpPr>
            <p:nvPr/>
          </p:nvSpPr>
          <p:spPr bwMode="auto">
            <a:xfrm>
              <a:off x="6215074" y="3947702"/>
              <a:ext cx="11255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16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    M    L </a:t>
              </a:r>
              <a:endParaRPr lang="en-US" altLang="zh-CN" sz="1600" b="1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525" name="矩形 74"/>
            <p:cNvSpPr>
              <a:spLocks noChangeArrowheads="1"/>
            </p:cNvSpPr>
            <p:nvPr/>
          </p:nvSpPr>
          <p:spPr bwMode="auto">
            <a:xfrm>
              <a:off x="7472386" y="3929066"/>
              <a:ext cx="8480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16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zh-CN" altLang="en-US" sz="16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en-US" altLang="zh-CN" sz="1600" b="1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Y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14662</TotalTime>
  <Words>4779</Words>
  <Application>Microsoft Office PowerPoint</Application>
  <PresentationFormat>全屏显示(4:3)</PresentationFormat>
  <Paragraphs>1056</Paragraphs>
  <Slides>70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70</vt:i4>
      </vt:variant>
    </vt:vector>
  </HeadingPairs>
  <TitlesOfParts>
    <vt:vector size="93" baseType="lpstr">
      <vt:lpstr>Arial</vt:lpstr>
      <vt:lpstr>宋体</vt:lpstr>
      <vt:lpstr>Calibri</vt:lpstr>
      <vt:lpstr>Franklin Gothic Medium</vt:lpstr>
      <vt:lpstr>Franklin Gothic Book</vt:lpstr>
      <vt:lpstr>Wingdings 2</vt:lpstr>
      <vt:lpstr>黑体</vt:lpstr>
      <vt:lpstr>Times New Roman</vt:lpstr>
      <vt:lpstr>楷体</vt:lpstr>
      <vt:lpstr>楷体_GB2312</vt:lpstr>
      <vt:lpstr>Wingdings</vt:lpstr>
      <vt:lpstr>PMingLiU-ExtB</vt:lpstr>
      <vt:lpstr>华文宋体</vt:lpstr>
      <vt:lpstr>默认设计模板</vt:lpstr>
      <vt:lpstr>暗香扑面</vt:lpstr>
      <vt:lpstr>Microsoft 公式 3.0</vt:lpstr>
      <vt:lpstr>Microsoft Word Picture</vt:lpstr>
      <vt:lpstr>Microsoft Equation 3.0</vt:lpstr>
      <vt:lpstr>Microsoft Word 图片</vt:lpstr>
      <vt:lpstr>Microsoft Office Excel 97-2003 工作表</vt:lpstr>
      <vt:lpstr>Microsoft Office Excel 工作表</vt:lpstr>
      <vt:lpstr>Microsoft Photo Editor 3.0 照片</vt:lpstr>
      <vt:lpstr>VISIO 4 Drawing</vt:lpstr>
      <vt:lpstr>第4章 组合逻辑电路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sdf</dc:creator>
  <cp:lastModifiedBy>sdf</cp:lastModifiedBy>
  <cp:revision>1306</cp:revision>
  <dcterms:created xsi:type="dcterms:W3CDTF">1601-01-01T00:00:00Z</dcterms:created>
  <dcterms:modified xsi:type="dcterms:W3CDTF">2017-11-20T06:14:22Z</dcterms:modified>
</cp:coreProperties>
</file>